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72" r:id="rId10"/>
    <p:sldId id="263" r:id="rId11"/>
    <p:sldId id="264" r:id="rId12"/>
    <p:sldId id="265" r:id="rId13"/>
    <p:sldId id="266" r:id="rId14"/>
    <p:sldId id="267" r:id="rId15"/>
    <p:sldId id="270" r:id="rId16"/>
    <p:sldId id="268" r:id="rId17"/>
    <p:sldId id="269" r:id="rId18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3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39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7820" b="782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35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609905" y="2419502"/>
            <a:ext cx="866851" cy="267005"/>
          </a:xfrm>
          <a:prstGeom prst="roundRect">
            <a:avLst>
              <a:gd name="adj" fmla="val 24462"/>
            </a:avLst>
          </a:prstGeom>
          <a:solidFill>
            <a:srgbClr val="2E7D32">
              <a:alpha val="85000"/>
            </a:srgbClr>
          </a:solidFill>
          <a:ln/>
        </p:spPr>
      </p:sp>
      <p:sp>
        <p:nvSpPr>
          <p:cNvPr id="5" name="Text 2"/>
          <p:cNvSpPr txBox="1"/>
          <p:nvPr/>
        </p:nvSpPr>
        <p:spPr>
          <a:xfrm>
            <a:off x="724205" y="2467051"/>
            <a:ext cx="738835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AGRILINK</a:t>
            </a:r>
            <a:endParaRPr lang="en-US" sz="1000" dirty="0"/>
          </a:p>
        </p:txBody>
      </p:sp>
      <p:sp>
        <p:nvSpPr>
          <p:cNvPr id="6" name="Text 3"/>
          <p:cNvSpPr txBox="1"/>
          <p:nvPr/>
        </p:nvSpPr>
        <p:spPr>
          <a:xfrm>
            <a:off x="609905" y="2848356"/>
            <a:ext cx="3020263" cy="7434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48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AgriLink</a:t>
            </a:r>
            <a:endParaRPr lang="en-US" sz="4800" dirty="0"/>
          </a:p>
        </p:txBody>
      </p:sp>
      <p:sp>
        <p:nvSpPr>
          <p:cNvPr id="7" name="Text 4"/>
          <p:cNvSpPr txBox="1"/>
          <p:nvPr/>
        </p:nvSpPr>
        <p:spPr>
          <a:xfrm>
            <a:off x="609905" y="3781044"/>
            <a:ext cx="5768035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Empowering African Farmers Through Digital Agriculture</a:t>
            </a:r>
            <a:endParaRPr lang="en-US" sz="1600" dirty="0"/>
          </a:p>
        </p:txBody>
      </p:sp>
      <p:sp>
        <p:nvSpPr>
          <p:cNvPr id="8" name="Text 5"/>
          <p:cNvSpPr txBox="1"/>
          <p:nvPr/>
        </p:nvSpPr>
        <p:spPr>
          <a:xfrm>
            <a:off x="609905" y="4209898"/>
            <a:ext cx="499628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A72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End-to-End Digital Ecosystem Connecting Farms to Markets</a:t>
            </a:r>
            <a:endParaRPr lang="en-US" sz="13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F4EE4-B01E-4D27-1483-A4FCB0B9DA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9" y="4171494"/>
            <a:ext cx="2529258" cy="25292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681582"/>
            <a:ext cx="5915254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2652674"/>
            <a:ext cx="2848356" cy="1580998"/>
          </a:xfrm>
          <a:prstGeom prst="roundRect">
            <a:avLst>
              <a:gd name="adj" fmla="val 2787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19049" y="2814523"/>
            <a:ext cx="304495" cy="304495"/>
          </a:xfrm>
          <a:prstGeom prst="roundRect">
            <a:avLst>
              <a:gd name="adj" fmla="val 37538"/>
            </a:avLst>
          </a:prstGeom>
          <a:solidFill>
            <a:srgbClr val="E8F5E9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4944" y="2890418"/>
            <a:ext cx="152705" cy="15270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3527755" y="2652674"/>
            <a:ext cx="2848356" cy="1580998"/>
          </a:xfrm>
          <a:prstGeom prst="roundRect">
            <a:avLst>
              <a:gd name="adj" fmla="val 2787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3689604" y="2814523"/>
            <a:ext cx="304495" cy="304495"/>
          </a:xfrm>
          <a:prstGeom prst="roundRect">
            <a:avLst>
              <a:gd name="adj" fmla="val 37538"/>
            </a:avLst>
          </a:prstGeom>
          <a:solidFill>
            <a:srgbClr val="FFF3E0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rcRect t="-180" b="-180"/>
          <a:stretch/>
        </p:blipFill>
        <p:spPr>
          <a:xfrm>
            <a:off x="3747211" y="2890418"/>
            <a:ext cx="190195" cy="152705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457200" y="4815230"/>
            <a:ext cx="1200607" cy="276149"/>
          </a:xfrm>
          <a:prstGeom prst="roundRect">
            <a:avLst>
              <a:gd name="adj" fmla="val 45672"/>
            </a:avLst>
          </a:prstGeom>
          <a:solidFill>
            <a:srgbClr val="2E7D32"/>
          </a:solidFill>
          <a:ln/>
        </p:spPr>
      </p:sp>
      <p:sp>
        <p:nvSpPr>
          <p:cNvPr id="10" name="Shape 6"/>
          <p:cNvSpPr/>
          <p:nvPr/>
        </p:nvSpPr>
        <p:spPr>
          <a:xfrm>
            <a:off x="1770278" y="4805172"/>
            <a:ext cx="1666951" cy="295351"/>
          </a:xfrm>
          <a:prstGeom prst="roundRect">
            <a:avLst>
              <a:gd name="adj" fmla="val 39948"/>
            </a:avLst>
          </a:prstGeom>
          <a:noFill/>
          <a:ln w="12700">
            <a:solidFill>
              <a:srgbClr val="2E7D32"/>
            </a:solidFill>
            <a:prstDash val="solid"/>
          </a:ln>
        </p:spPr>
      </p:sp>
      <p:sp>
        <p:nvSpPr>
          <p:cNvPr id="11" name="Text 7"/>
          <p:cNvSpPr txBox="1"/>
          <p:nvPr/>
        </p:nvSpPr>
        <p:spPr>
          <a:xfrm>
            <a:off x="571500" y="1719072"/>
            <a:ext cx="1077163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TARGET MARKET</a:t>
            </a:r>
            <a:endParaRPr lang="en-US" sz="900" dirty="0"/>
          </a:p>
        </p:txBody>
      </p:sp>
      <p:sp>
        <p:nvSpPr>
          <p:cNvPr id="12" name="Text 8"/>
          <p:cNvSpPr txBox="1"/>
          <p:nvPr/>
        </p:nvSpPr>
        <p:spPr>
          <a:xfrm>
            <a:off x="457200" y="2005279"/>
            <a:ext cx="5277002" cy="4672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dirty="0">
                <a:solidFill>
                  <a:srgbClr val="0F172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Large Addressable Market</a:t>
            </a:r>
            <a:endParaRPr lang="en-US" sz="3000" dirty="0"/>
          </a:p>
        </p:txBody>
      </p:sp>
      <p:sp>
        <p:nvSpPr>
          <p:cNvPr id="13" name="Text 9"/>
          <p:cNvSpPr txBox="1"/>
          <p:nvPr/>
        </p:nvSpPr>
        <p:spPr>
          <a:xfrm>
            <a:off x="1037844" y="2866644"/>
            <a:ext cx="78638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Primary</a:t>
            </a:r>
            <a:endParaRPr lang="en-US" sz="1300" dirty="0"/>
          </a:p>
        </p:txBody>
      </p:sp>
      <p:sp>
        <p:nvSpPr>
          <p:cNvPr id="14" name="Text 10"/>
          <p:cNvSpPr txBox="1"/>
          <p:nvPr/>
        </p:nvSpPr>
        <p:spPr>
          <a:xfrm>
            <a:off x="619049" y="3252521"/>
            <a:ext cx="180045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🌾 Smallholder farmers</a:t>
            </a:r>
            <a:endParaRPr lang="en-US" sz="1200" dirty="0"/>
          </a:p>
        </p:txBody>
      </p:sp>
      <p:sp>
        <p:nvSpPr>
          <p:cNvPr id="15" name="Text 11"/>
          <p:cNvSpPr txBox="1"/>
          <p:nvPr/>
        </p:nvSpPr>
        <p:spPr>
          <a:xfrm>
            <a:off x="619049" y="3557930"/>
            <a:ext cx="19723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🌾 Medium‑scale farmers</a:t>
            </a:r>
            <a:endParaRPr lang="en-US" sz="1200" dirty="0"/>
          </a:p>
        </p:txBody>
      </p:sp>
      <p:sp>
        <p:nvSpPr>
          <p:cNvPr id="16" name="Text 12"/>
          <p:cNvSpPr txBox="1"/>
          <p:nvPr/>
        </p:nvSpPr>
        <p:spPr>
          <a:xfrm>
            <a:off x="4109314" y="2866644"/>
            <a:ext cx="103418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Secondary</a:t>
            </a:r>
            <a:endParaRPr lang="en-US" sz="1300" dirty="0"/>
          </a:p>
        </p:txBody>
      </p:sp>
      <p:sp>
        <p:nvSpPr>
          <p:cNvPr id="17" name="Text 13"/>
          <p:cNvSpPr txBox="1"/>
          <p:nvPr/>
        </p:nvSpPr>
        <p:spPr>
          <a:xfrm>
            <a:off x="3689604" y="3252521"/>
            <a:ext cx="15627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🏭 Food processors</a:t>
            </a:r>
            <a:endParaRPr lang="en-US" sz="1200" dirty="0"/>
          </a:p>
        </p:txBody>
      </p:sp>
      <p:sp>
        <p:nvSpPr>
          <p:cNvPr id="18" name="Text 14"/>
          <p:cNvSpPr txBox="1"/>
          <p:nvPr/>
        </p:nvSpPr>
        <p:spPr>
          <a:xfrm>
            <a:off x="3689604" y="3557930"/>
            <a:ext cx="181051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🏨 Hotels &amp; restaurants</a:t>
            </a:r>
            <a:endParaRPr lang="en-US" sz="1200" dirty="0"/>
          </a:p>
        </p:txBody>
      </p:sp>
      <p:sp>
        <p:nvSpPr>
          <p:cNvPr id="19" name="Text 15"/>
          <p:cNvSpPr txBox="1"/>
          <p:nvPr/>
        </p:nvSpPr>
        <p:spPr>
          <a:xfrm>
            <a:off x="3689604" y="3862426"/>
            <a:ext cx="181051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🌍 Exporters &amp; retailers</a:t>
            </a:r>
            <a:endParaRPr lang="en-US" sz="1200" dirty="0"/>
          </a:p>
        </p:txBody>
      </p:sp>
      <p:sp>
        <p:nvSpPr>
          <p:cNvPr id="20" name="Text 16"/>
          <p:cNvSpPr txBox="1"/>
          <p:nvPr/>
        </p:nvSpPr>
        <p:spPr>
          <a:xfrm>
            <a:off x="457200" y="4481474"/>
            <a:ext cx="145755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Geographic Focus</a:t>
            </a:r>
            <a:endParaRPr lang="en-US" sz="1200" dirty="0"/>
          </a:p>
        </p:txBody>
      </p:sp>
      <p:sp>
        <p:nvSpPr>
          <p:cNvPr id="21" name="Text 17"/>
          <p:cNvSpPr txBox="1"/>
          <p:nvPr/>
        </p:nvSpPr>
        <p:spPr>
          <a:xfrm>
            <a:off x="571500" y="4871923"/>
            <a:ext cx="107167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Initial: Tanzania</a:t>
            </a:r>
            <a:endParaRPr lang="en-US" sz="1000" dirty="0"/>
          </a:p>
        </p:txBody>
      </p:sp>
      <p:sp>
        <p:nvSpPr>
          <p:cNvPr id="22" name="Text 18"/>
          <p:cNvSpPr txBox="1"/>
          <p:nvPr/>
        </p:nvSpPr>
        <p:spPr>
          <a:xfrm>
            <a:off x="1894637" y="4871923"/>
            <a:ext cx="151973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2E7D3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Expansion: East Africa</a:t>
            </a:r>
            <a:endParaRPr lang="en-US" sz="1000" dirty="0"/>
          </a:p>
        </p:txBody>
      </p: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5"/>
          <a:srcRect l="34266" r="34266"/>
          <a:stretch/>
        </p:blipFill>
        <p:spPr>
          <a:xfrm>
            <a:off x="6827825" y="0"/>
            <a:ext cx="5372100" cy="6858000"/>
          </a:xfrm>
          <a:prstGeom prst="rect">
            <a:avLst/>
          </a:prstGeom>
        </p:spPr>
      </p:pic>
      <p:sp>
        <p:nvSpPr>
          <p:cNvPr id="24" name="Shape 19"/>
          <p:cNvSpPr/>
          <p:nvPr/>
        </p:nvSpPr>
        <p:spPr>
          <a:xfrm>
            <a:off x="6827825" y="0"/>
            <a:ext cx="57607" cy="6858000"/>
          </a:xfrm>
          <a:prstGeom prst="rect">
            <a:avLst/>
          </a:prstGeom>
          <a:solidFill>
            <a:srgbClr val="2E7D32"/>
          </a:solidFill>
          <a:ln/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501945" y="1747418"/>
            <a:ext cx="6314846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3" name="Shape 1"/>
          <p:cNvSpPr/>
          <p:nvPr/>
        </p:nvSpPr>
        <p:spPr>
          <a:xfrm>
            <a:off x="5501945" y="2719426"/>
            <a:ext cx="3086100" cy="942746"/>
          </a:xfrm>
          <a:prstGeom prst="roundRect">
            <a:avLst>
              <a:gd name="adj" fmla="val 5878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663794" y="2881274"/>
            <a:ext cx="342900" cy="342900"/>
          </a:xfrm>
          <a:prstGeom prst="roundRect">
            <a:avLst>
              <a:gd name="adj" fmla="val 266667"/>
            </a:avLst>
          </a:prstGeom>
          <a:solidFill>
            <a:srgbClr val="E8F5E9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 t="-180" b="-180"/>
          <a:stretch/>
        </p:blipFill>
        <p:spPr>
          <a:xfrm>
            <a:off x="5739689" y="2976372"/>
            <a:ext cx="190195" cy="15270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8732520" y="2719426"/>
            <a:ext cx="3086100" cy="942746"/>
          </a:xfrm>
          <a:prstGeom prst="roundRect">
            <a:avLst>
              <a:gd name="adj" fmla="val 5878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894369" y="2881274"/>
            <a:ext cx="342900" cy="342900"/>
          </a:xfrm>
          <a:prstGeom prst="roundRect">
            <a:avLst>
              <a:gd name="adj" fmla="val 266667"/>
            </a:avLst>
          </a:prstGeom>
          <a:solidFill>
            <a:srgbClr val="FFF3E0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rcRect l="-33" r="-33"/>
          <a:stretch/>
        </p:blipFill>
        <p:spPr>
          <a:xfrm>
            <a:off x="8980322" y="2976372"/>
            <a:ext cx="171907" cy="152705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5501945" y="3814877"/>
            <a:ext cx="3086100" cy="942746"/>
          </a:xfrm>
          <a:prstGeom prst="roundRect">
            <a:avLst>
              <a:gd name="adj" fmla="val 5878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663794" y="3976726"/>
            <a:ext cx="342900" cy="342900"/>
          </a:xfrm>
          <a:prstGeom prst="roundRect">
            <a:avLst>
              <a:gd name="adj" fmla="val 266667"/>
            </a:avLst>
          </a:prstGeom>
          <a:solidFill>
            <a:srgbClr val="E8F5E9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rcRect l="-33" r="-33"/>
          <a:stretch/>
        </p:blipFill>
        <p:spPr>
          <a:xfrm>
            <a:off x="5748833" y="4071823"/>
            <a:ext cx="171907" cy="152705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8732520" y="3814877"/>
            <a:ext cx="3086100" cy="942746"/>
          </a:xfrm>
          <a:prstGeom prst="roundRect">
            <a:avLst>
              <a:gd name="adj" fmla="val 5878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3" name="Shape 8"/>
          <p:cNvSpPr/>
          <p:nvPr/>
        </p:nvSpPr>
        <p:spPr>
          <a:xfrm>
            <a:off x="8894369" y="3976726"/>
            <a:ext cx="342900" cy="342900"/>
          </a:xfrm>
          <a:prstGeom prst="roundRect">
            <a:avLst>
              <a:gd name="adj" fmla="val 266667"/>
            </a:avLst>
          </a:prstGeom>
          <a:solidFill>
            <a:srgbClr val="FFF3E0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89466" y="4071823"/>
            <a:ext cx="152705" cy="152705"/>
          </a:xfrm>
          <a:prstGeom prst="rect">
            <a:avLst/>
          </a:prstGeom>
        </p:spPr>
      </p:pic>
      <p:sp>
        <p:nvSpPr>
          <p:cNvPr id="15" name="Text 9"/>
          <p:cNvSpPr txBox="1"/>
          <p:nvPr/>
        </p:nvSpPr>
        <p:spPr>
          <a:xfrm>
            <a:off x="5616245" y="1785823"/>
            <a:ext cx="1133856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BUSINESS MODEL</a:t>
            </a:r>
            <a:endParaRPr lang="en-US" sz="900" dirty="0"/>
          </a:p>
        </p:txBody>
      </p:sp>
      <p:sp>
        <p:nvSpPr>
          <p:cNvPr id="16" name="Text 10"/>
          <p:cNvSpPr txBox="1"/>
          <p:nvPr/>
        </p:nvSpPr>
        <p:spPr>
          <a:xfrm>
            <a:off x="5501945" y="2072030"/>
            <a:ext cx="5306263" cy="4672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dirty="0">
                <a:solidFill>
                  <a:srgbClr val="0F172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Multiple Revenue Streams</a:t>
            </a:r>
            <a:endParaRPr lang="en-US" sz="3000" dirty="0"/>
          </a:p>
        </p:txBody>
      </p:sp>
      <p:sp>
        <p:nvSpPr>
          <p:cNvPr id="17" name="Text 11"/>
          <p:cNvSpPr txBox="1"/>
          <p:nvPr/>
        </p:nvSpPr>
        <p:spPr>
          <a:xfrm>
            <a:off x="6120994" y="2957170"/>
            <a:ext cx="202905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Transaction Commissions</a:t>
            </a:r>
            <a:endParaRPr lang="en-US" sz="1200" dirty="0"/>
          </a:p>
        </p:txBody>
      </p:sp>
      <p:sp>
        <p:nvSpPr>
          <p:cNvPr id="18" name="Text 12"/>
          <p:cNvSpPr txBox="1"/>
          <p:nvPr/>
        </p:nvSpPr>
        <p:spPr>
          <a:xfrm>
            <a:off x="5663794" y="3319272"/>
            <a:ext cx="100492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3–7% per sale</a:t>
            </a:r>
            <a:endParaRPr lang="en-US" sz="1000" dirty="0"/>
          </a:p>
        </p:txBody>
      </p:sp>
      <p:sp>
        <p:nvSpPr>
          <p:cNvPr id="19" name="Text 13"/>
          <p:cNvSpPr txBox="1"/>
          <p:nvPr/>
        </p:nvSpPr>
        <p:spPr>
          <a:xfrm>
            <a:off x="9351569" y="2957170"/>
            <a:ext cx="14959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Subscription Plans</a:t>
            </a:r>
            <a:endParaRPr lang="en-US" sz="1200" dirty="0"/>
          </a:p>
        </p:txBody>
      </p:sp>
      <p:sp>
        <p:nvSpPr>
          <p:cNvPr id="20" name="Text 14"/>
          <p:cNvSpPr txBox="1"/>
          <p:nvPr/>
        </p:nvSpPr>
        <p:spPr>
          <a:xfrm>
            <a:off x="8894369" y="3319272"/>
            <a:ext cx="2033626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 buyers &amp; service providers</a:t>
            </a:r>
            <a:endParaRPr lang="en-US" sz="1000" dirty="0"/>
          </a:p>
        </p:txBody>
      </p:sp>
      <p:sp>
        <p:nvSpPr>
          <p:cNvPr id="21" name="Text 15"/>
          <p:cNvSpPr txBox="1"/>
          <p:nvPr/>
        </p:nvSpPr>
        <p:spPr>
          <a:xfrm>
            <a:off x="6120994" y="4052621"/>
            <a:ext cx="16770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Marketplace Margins</a:t>
            </a:r>
            <a:endParaRPr lang="en-US" sz="1200" dirty="0"/>
          </a:p>
        </p:txBody>
      </p:sp>
      <p:sp>
        <p:nvSpPr>
          <p:cNvPr id="22" name="Text 16"/>
          <p:cNvSpPr txBox="1"/>
          <p:nvPr/>
        </p:nvSpPr>
        <p:spPr>
          <a:xfrm>
            <a:off x="5663794" y="4414723"/>
            <a:ext cx="168158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Inputs &amp; equipment sales</a:t>
            </a:r>
            <a:endParaRPr lang="en-US" sz="1000" dirty="0"/>
          </a:p>
        </p:txBody>
      </p:sp>
      <p:sp>
        <p:nvSpPr>
          <p:cNvPr id="23" name="Text 17"/>
          <p:cNvSpPr txBox="1"/>
          <p:nvPr/>
        </p:nvSpPr>
        <p:spPr>
          <a:xfrm>
            <a:off x="9351569" y="4052621"/>
            <a:ext cx="107716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Data Insights</a:t>
            </a:r>
            <a:endParaRPr lang="en-US" sz="1200" dirty="0"/>
          </a:p>
        </p:txBody>
      </p:sp>
      <p:sp>
        <p:nvSpPr>
          <p:cNvPr id="24" name="Text 18"/>
          <p:cNvSpPr txBox="1"/>
          <p:nvPr/>
        </p:nvSpPr>
        <p:spPr>
          <a:xfrm>
            <a:off x="8894369" y="4414723"/>
            <a:ext cx="1938528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Agri-partnerships &amp; analytics</a:t>
            </a:r>
            <a:endParaRPr lang="en-US" sz="1000" dirty="0"/>
          </a:p>
        </p:txBody>
      </p:sp>
      <p:sp>
        <p:nvSpPr>
          <p:cNvPr id="25" name="Text 19"/>
          <p:cNvSpPr txBox="1"/>
          <p:nvPr/>
        </p:nvSpPr>
        <p:spPr>
          <a:xfrm>
            <a:off x="5501945" y="4929530"/>
            <a:ext cx="522488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/>
              <a:t>This diversified model ensures sustainability while keeping the platform affordable for farmers</a:t>
            </a: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000" dirty="0"/>
          </a:p>
        </p:txBody>
      </p:sp>
      <p:sp>
        <p:nvSpPr>
          <p:cNvPr id="27" name="Shape 20"/>
          <p:cNvSpPr/>
          <p:nvPr/>
        </p:nvSpPr>
        <p:spPr>
          <a:xfrm>
            <a:off x="0" y="0"/>
            <a:ext cx="57607" cy="6858000"/>
          </a:xfrm>
          <a:prstGeom prst="rect">
            <a:avLst/>
          </a:prstGeom>
          <a:solidFill>
            <a:srgbClr val="2E7D32"/>
          </a:solidFill>
          <a:ln/>
        </p:spPr>
      </p:sp>
      <p:pic>
        <p:nvPicPr>
          <p:cNvPr id="28" name="Image 0" descr="preencoded.png">
            <a:extLst>
              <a:ext uri="{FF2B5EF4-FFF2-40B4-BE49-F238E27FC236}">
                <a16:creationId xmlns:a16="http://schemas.microsoft.com/office/drawing/2014/main" id="{C2CC6EA9-B22D-B2A7-85B5-DFF090A9F1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286" r="26286"/>
          <a:stretch/>
        </p:blipFill>
        <p:spPr>
          <a:xfrm>
            <a:off x="85618" y="18001"/>
            <a:ext cx="48764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699870"/>
            <a:ext cx="5915254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2671877"/>
            <a:ext cx="209398" cy="209398"/>
          </a:xfrm>
          <a:prstGeom prst="roundRect">
            <a:avLst>
              <a:gd name="adj" fmla="val 436680"/>
            </a:avLst>
          </a:prstGeom>
          <a:solidFill>
            <a:srgbClr val="4CAF50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l="-2571" r="-2571"/>
          <a:stretch/>
        </p:blipFill>
        <p:spPr>
          <a:xfrm>
            <a:off x="509321" y="2719426"/>
            <a:ext cx="105156" cy="1143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457200" y="3043123"/>
            <a:ext cx="209398" cy="209398"/>
          </a:xfrm>
          <a:prstGeom prst="roundRect">
            <a:avLst>
              <a:gd name="adj" fmla="val 436680"/>
            </a:avLst>
          </a:prstGeom>
          <a:solidFill>
            <a:srgbClr val="4CAF50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rcRect l="-2571" r="-2571"/>
          <a:stretch/>
        </p:blipFill>
        <p:spPr>
          <a:xfrm>
            <a:off x="509321" y="3090672"/>
            <a:ext cx="105156" cy="11430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457200" y="3414370"/>
            <a:ext cx="209398" cy="209398"/>
          </a:xfrm>
          <a:prstGeom prst="roundRect">
            <a:avLst>
              <a:gd name="adj" fmla="val 436680"/>
            </a:avLst>
          </a:prstGeom>
          <a:solidFill>
            <a:srgbClr val="4CAF50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rcRect l="-2571" r="-2571"/>
          <a:stretch/>
        </p:blipFill>
        <p:spPr>
          <a:xfrm>
            <a:off x="509321" y="3461918"/>
            <a:ext cx="105156" cy="114300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457200" y="3786530"/>
            <a:ext cx="209398" cy="209398"/>
          </a:xfrm>
          <a:prstGeom prst="roundRect">
            <a:avLst>
              <a:gd name="adj" fmla="val 436680"/>
            </a:avLst>
          </a:prstGeom>
          <a:solidFill>
            <a:srgbClr val="4CAF50"/>
          </a:solidFill>
          <a:ln/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3"/>
          <a:srcRect l="-2571" r="-2571"/>
          <a:stretch/>
        </p:blipFill>
        <p:spPr>
          <a:xfrm>
            <a:off x="509321" y="3834079"/>
            <a:ext cx="105156" cy="114300"/>
          </a:xfrm>
          <a:prstGeom prst="rect">
            <a:avLst/>
          </a:prstGeom>
        </p:spPr>
      </p:pic>
      <p:sp>
        <p:nvSpPr>
          <p:cNvPr id="11" name="Shape 5"/>
          <p:cNvSpPr/>
          <p:nvPr/>
        </p:nvSpPr>
        <p:spPr>
          <a:xfrm>
            <a:off x="457200" y="4157777"/>
            <a:ext cx="209398" cy="209398"/>
          </a:xfrm>
          <a:prstGeom prst="roundRect">
            <a:avLst>
              <a:gd name="adj" fmla="val 436680"/>
            </a:avLst>
          </a:prstGeom>
          <a:solidFill>
            <a:srgbClr val="4CAF50"/>
          </a:solidFill>
          <a:ln/>
        </p:spPr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3"/>
          <a:srcRect l="-2571" r="-2571"/>
          <a:stretch/>
        </p:blipFill>
        <p:spPr>
          <a:xfrm>
            <a:off x="509321" y="4205326"/>
            <a:ext cx="105156" cy="114300"/>
          </a:xfrm>
          <a:prstGeom prst="rect">
            <a:avLst/>
          </a:prstGeom>
        </p:spPr>
      </p:pic>
      <p:sp>
        <p:nvSpPr>
          <p:cNvPr id="13" name="Shape 6"/>
          <p:cNvSpPr/>
          <p:nvPr/>
        </p:nvSpPr>
        <p:spPr>
          <a:xfrm>
            <a:off x="457200" y="4643323"/>
            <a:ext cx="5915254" cy="514807"/>
          </a:xfrm>
          <a:prstGeom prst="roundRect">
            <a:avLst>
              <a:gd name="adj" fmla="val 13157"/>
            </a:avLst>
          </a:prstGeom>
          <a:solidFill>
            <a:srgbClr val="FFF3E0"/>
          </a:solidFill>
          <a:ln w="12700">
            <a:solidFill>
              <a:srgbClr val="FFD08A"/>
            </a:solidFill>
            <a:prstDash val="solid"/>
          </a:ln>
        </p:spPr>
      </p:sp>
      <p:sp>
        <p:nvSpPr>
          <p:cNvPr id="14" name="Shape 7"/>
          <p:cNvSpPr/>
          <p:nvPr/>
        </p:nvSpPr>
        <p:spPr>
          <a:xfrm>
            <a:off x="619049" y="4767682"/>
            <a:ext cx="267005" cy="267005"/>
          </a:xfrm>
          <a:prstGeom prst="roundRect">
            <a:avLst>
              <a:gd name="adj" fmla="val 342465"/>
            </a:avLst>
          </a:prstGeom>
          <a:solidFill>
            <a:srgbClr val="FFA726"/>
          </a:solidFill>
          <a:ln/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4"/>
          <a:srcRect t="-1100" b="-1100"/>
          <a:stretch/>
        </p:blipFill>
        <p:spPr>
          <a:xfrm>
            <a:off x="694944" y="4833518"/>
            <a:ext cx="114300" cy="133502"/>
          </a:xfrm>
          <a:prstGeom prst="rect">
            <a:avLst/>
          </a:prstGeom>
        </p:spPr>
      </p:pic>
      <p:sp>
        <p:nvSpPr>
          <p:cNvPr id="16" name="Text 8"/>
          <p:cNvSpPr txBox="1"/>
          <p:nvPr/>
        </p:nvSpPr>
        <p:spPr>
          <a:xfrm>
            <a:off x="571500" y="1738274"/>
            <a:ext cx="16386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COMPETITIVE ADVANTAGE</a:t>
            </a:r>
            <a:endParaRPr lang="en-US" sz="900" dirty="0"/>
          </a:p>
        </p:txBody>
      </p:sp>
      <p:sp>
        <p:nvSpPr>
          <p:cNvPr id="17" name="Text 9"/>
          <p:cNvSpPr txBox="1"/>
          <p:nvPr/>
        </p:nvSpPr>
        <p:spPr>
          <a:xfrm>
            <a:off x="457200" y="2024482"/>
            <a:ext cx="3924605" cy="4672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dirty="0">
                <a:solidFill>
                  <a:srgbClr val="0F172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Why AgriLink Wins</a:t>
            </a:r>
            <a:endParaRPr lang="en-US" sz="3000" dirty="0"/>
          </a:p>
        </p:txBody>
      </p:sp>
      <p:sp>
        <p:nvSpPr>
          <p:cNvPr id="18" name="Text 10"/>
          <p:cNvSpPr txBox="1"/>
          <p:nvPr/>
        </p:nvSpPr>
        <p:spPr>
          <a:xfrm>
            <a:off x="780898" y="2700223"/>
            <a:ext cx="357713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Full-stack solution (not just a marketplace)</a:t>
            </a:r>
            <a:endParaRPr lang="en-US" sz="1300" dirty="0"/>
          </a:p>
        </p:txBody>
      </p:sp>
      <p:sp>
        <p:nvSpPr>
          <p:cNvPr id="19" name="Text 11"/>
          <p:cNvSpPr txBox="1"/>
          <p:nvPr/>
        </p:nvSpPr>
        <p:spPr>
          <a:xfrm>
            <a:off x="780898" y="3071470"/>
            <a:ext cx="3719779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Designed for low-connectivity environments</a:t>
            </a:r>
            <a:endParaRPr lang="en-US" sz="1300" dirty="0"/>
          </a:p>
        </p:txBody>
      </p:sp>
      <p:sp>
        <p:nvSpPr>
          <p:cNvPr id="20" name="Text 12"/>
          <p:cNvSpPr txBox="1"/>
          <p:nvPr/>
        </p:nvSpPr>
        <p:spPr>
          <a:xfrm>
            <a:off x="780898" y="3443630"/>
            <a:ext cx="364388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Multiple daily-use features → high retention</a:t>
            </a:r>
            <a:endParaRPr lang="en-US" sz="1300" dirty="0"/>
          </a:p>
        </p:txBody>
      </p:sp>
      <p:sp>
        <p:nvSpPr>
          <p:cNvPr id="21" name="Text 13"/>
          <p:cNvSpPr txBox="1"/>
          <p:nvPr/>
        </p:nvSpPr>
        <p:spPr>
          <a:xfrm>
            <a:off x="780898" y="3814877"/>
            <a:ext cx="216712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Strong local partnerships</a:t>
            </a:r>
            <a:endParaRPr lang="en-US" sz="1300" dirty="0"/>
          </a:p>
        </p:txBody>
      </p:sp>
      <p:sp>
        <p:nvSpPr>
          <p:cNvPr id="22" name="Text 14"/>
          <p:cNvSpPr txBox="1"/>
          <p:nvPr/>
        </p:nvSpPr>
        <p:spPr>
          <a:xfrm>
            <a:off x="780898" y="4186123"/>
            <a:ext cx="251002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Scalable crop &amp; region model</a:t>
            </a:r>
            <a:endParaRPr lang="en-US" sz="1300" dirty="0"/>
          </a:p>
        </p:txBody>
      </p:sp>
      <p:sp>
        <p:nvSpPr>
          <p:cNvPr id="23" name="Text 15"/>
          <p:cNvSpPr txBox="1"/>
          <p:nvPr/>
        </p:nvSpPr>
        <p:spPr>
          <a:xfrm>
            <a:off x="1000354" y="4805172"/>
            <a:ext cx="33915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8A4B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We’re building infrastructure, not just an app</a:t>
            </a:r>
            <a:endParaRPr lang="en-US" sz="1200" dirty="0"/>
          </a:p>
        </p:txBody>
      </p:sp>
      <p:sp>
        <p:nvSpPr>
          <p:cNvPr id="25" name="Shape 16"/>
          <p:cNvSpPr/>
          <p:nvPr/>
        </p:nvSpPr>
        <p:spPr>
          <a:xfrm>
            <a:off x="6827825" y="0"/>
            <a:ext cx="57607" cy="6858000"/>
          </a:xfrm>
          <a:prstGeom prst="rect">
            <a:avLst/>
          </a:prstGeom>
          <a:solidFill>
            <a:srgbClr val="2E7D32"/>
          </a:solidFill>
          <a:ln/>
        </p:spPr>
      </p:sp>
      <p:pic>
        <p:nvPicPr>
          <p:cNvPr id="27" name="Image 0" descr="preencoded.png">
            <a:extLst>
              <a:ext uri="{FF2B5EF4-FFF2-40B4-BE49-F238E27FC236}">
                <a16:creationId xmlns:a16="http://schemas.microsoft.com/office/drawing/2014/main" id="{054D86F7-CF1C-D062-1ED8-5C2970BDDC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286" r="26286"/>
          <a:stretch/>
        </p:blipFill>
        <p:spPr>
          <a:xfrm>
            <a:off x="6916978" y="32918"/>
            <a:ext cx="5275022" cy="682508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7795" b="7795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F172A">
              <a:alpha val="55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57200" y="381305"/>
            <a:ext cx="11277295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5" name="Text 2"/>
          <p:cNvSpPr txBox="1"/>
          <p:nvPr/>
        </p:nvSpPr>
        <p:spPr>
          <a:xfrm>
            <a:off x="571500" y="418795"/>
            <a:ext cx="5431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</a:t>
            </a:r>
            <a:endParaRPr lang="en-US" sz="900" dirty="0"/>
          </a:p>
        </p:txBody>
      </p:sp>
      <p:sp>
        <p:nvSpPr>
          <p:cNvPr id="6" name="Text 3"/>
          <p:cNvSpPr txBox="1"/>
          <p:nvPr/>
        </p:nvSpPr>
        <p:spPr>
          <a:xfrm>
            <a:off x="457200" y="2348179"/>
            <a:ext cx="6943954" cy="4672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Transforming Lives &amp; Communities</a:t>
            </a:r>
            <a:endParaRPr lang="en-US" sz="3000" dirty="0"/>
          </a:p>
        </p:txBody>
      </p:sp>
      <p:sp>
        <p:nvSpPr>
          <p:cNvPr id="7" name="Shape 4"/>
          <p:cNvSpPr/>
          <p:nvPr/>
        </p:nvSpPr>
        <p:spPr>
          <a:xfrm>
            <a:off x="457200" y="3033979"/>
            <a:ext cx="267005" cy="267005"/>
          </a:xfrm>
          <a:prstGeom prst="roundRect">
            <a:avLst>
              <a:gd name="adj" fmla="val 342465"/>
            </a:avLst>
          </a:prstGeom>
          <a:solidFill>
            <a:srgbClr val="4CAF50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rcRect l="-1911" r="-1911"/>
          <a:stretch/>
        </p:blipFill>
        <p:spPr>
          <a:xfrm>
            <a:off x="523951" y="3109874"/>
            <a:ext cx="133502" cy="114300"/>
          </a:xfrm>
          <a:prstGeom prst="rect">
            <a:avLst/>
          </a:prstGeom>
        </p:spPr>
      </p:pic>
      <p:sp>
        <p:nvSpPr>
          <p:cNvPr id="9" name="Text 5"/>
          <p:cNvSpPr txBox="1"/>
          <p:nvPr/>
        </p:nvSpPr>
        <p:spPr>
          <a:xfrm>
            <a:off x="838505" y="3062326"/>
            <a:ext cx="199613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Higher farmer incomes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6172200" y="3033979"/>
            <a:ext cx="267005" cy="267005"/>
          </a:xfrm>
          <a:prstGeom prst="roundRect">
            <a:avLst>
              <a:gd name="adj" fmla="val 342465"/>
            </a:avLst>
          </a:prstGeom>
          <a:solidFill>
            <a:srgbClr val="FFA726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rcRect t="-80" b="-80"/>
          <a:stretch/>
        </p:blipFill>
        <p:spPr>
          <a:xfrm>
            <a:off x="6234379" y="3109874"/>
            <a:ext cx="142646" cy="114300"/>
          </a:xfrm>
          <a:prstGeom prst="rect">
            <a:avLst/>
          </a:prstGeom>
        </p:spPr>
      </p:pic>
      <p:sp>
        <p:nvSpPr>
          <p:cNvPr id="12" name="Text 7"/>
          <p:cNvSpPr txBox="1"/>
          <p:nvPr/>
        </p:nvSpPr>
        <p:spPr>
          <a:xfrm>
            <a:off x="6553505" y="3062326"/>
            <a:ext cx="248168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Reduced post‑harvest losses</a:t>
            </a:r>
            <a:endParaRPr lang="en-US" sz="1300" dirty="0"/>
          </a:p>
        </p:txBody>
      </p:sp>
      <p:sp>
        <p:nvSpPr>
          <p:cNvPr id="13" name="Shape 8"/>
          <p:cNvSpPr/>
          <p:nvPr/>
        </p:nvSpPr>
        <p:spPr>
          <a:xfrm>
            <a:off x="457200" y="3452774"/>
            <a:ext cx="267005" cy="267005"/>
          </a:xfrm>
          <a:prstGeom prst="roundRect">
            <a:avLst>
              <a:gd name="adj" fmla="val 342465"/>
            </a:avLst>
          </a:prstGeom>
          <a:solidFill>
            <a:srgbClr val="4CAF50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33095" y="3528670"/>
            <a:ext cx="114300" cy="114300"/>
          </a:xfrm>
          <a:prstGeom prst="rect">
            <a:avLst/>
          </a:prstGeom>
        </p:spPr>
      </p:pic>
      <p:sp>
        <p:nvSpPr>
          <p:cNvPr id="15" name="Text 9"/>
          <p:cNvSpPr txBox="1"/>
          <p:nvPr/>
        </p:nvSpPr>
        <p:spPr>
          <a:xfrm>
            <a:off x="838505" y="3481121"/>
            <a:ext cx="201533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Improved food security</a:t>
            </a:r>
            <a:endParaRPr lang="en-US" sz="1300" dirty="0"/>
          </a:p>
        </p:txBody>
      </p:sp>
      <p:sp>
        <p:nvSpPr>
          <p:cNvPr id="16" name="Shape 10"/>
          <p:cNvSpPr/>
          <p:nvPr/>
        </p:nvSpPr>
        <p:spPr>
          <a:xfrm>
            <a:off x="6172200" y="3452774"/>
            <a:ext cx="267005" cy="267005"/>
          </a:xfrm>
          <a:prstGeom prst="roundRect">
            <a:avLst>
              <a:gd name="adj" fmla="val 342465"/>
            </a:avLst>
          </a:prstGeom>
          <a:solidFill>
            <a:srgbClr val="FFA726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rcRect t="-80" b="-80"/>
          <a:stretch/>
        </p:blipFill>
        <p:spPr>
          <a:xfrm>
            <a:off x="6234379" y="3528670"/>
            <a:ext cx="142646" cy="114300"/>
          </a:xfrm>
          <a:prstGeom prst="rect">
            <a:avLst/>
          </a:prstGeom>
        </p:spPr>
      </p:pic>
      <p:sp>
        <p:nvSpPr>
          <p:cNvPr id="18" name="Text 11"/>
          <p:cNvSpPr txBox="1"/>
          <p:nvPr/>
        </p:nvSpPr>
        <p:spPr>
          <a:xfrm>
            <a:off x="6553505" y="3481121"/>
            <a:ext cx="261518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Youth employment in agri‑tech</a:t>
            </a:r>
            <a:endParaRPr lang="en-US" sz="1300" dirty="0"/>
          </a:p>
        </p:txBody>
      </p:sp>
      <p:sp>
        <p:nvSpPr>
          <p:cNvPr id="19" name="Shape 12"/>
          <p:cNvSpPr/>
          <p:nvPr/>
        </p:nvSpPr>
        <p:spPr>
          <a:xfrm>
            <a:off x="457200" y="3871570"/>
            <a:ext cx="267005" cy="267005"/>
          </a:xfrm>
          <a:prstGeom prst="roundRect">
            <a:avLst>
              <a:gd name="adj" fmla="val 342465"/>
            </a:avLst>
          </a:prstGeom>
          <a:solidFill>
            <a:srgbClr val="4CAF50"/>
          </a:solidFill>
          <a:ln/>
        </p:spPr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33095" y="3948379"/>
            <a:ext cx="114300" cy="114300"/>
          </a:xfrm>
          <a:prstGeom prst="rect">
            <a:avLst/>
          </a:prstGeom>
        </p:spPr>
      </p:pic>
      <p:sp>
        <p:nvSpPr>
          <p:cNvPr id="21" name="Text 13"/>
          <p:cNvSpPr txBox="1"/>
          <p:nvPr/>
        </p:nvSpPr>
        <p:spPr>
          <a:xfrm>
            <a:off x="838505" y="3900830"/>
            <a:ext cx="3596335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Financial inclusion via transaction histories</a:t>
            </a:r>
            <a:endParaRPr lang="en-US" sz="1300" dirty="0"/>
          </a:p>
        </p:txBody>
      </p:sp>
      <p:sp>
        <p:nvSpPr>
          <p:cNvPr id="22" name="Shape 14"/>
          <p:cNvSpPr/>
          <p:nvPr/>
        </p:nvSpPr>
        <p:spPr>
          <a:xfrm>
            <a:off x="457200" y="5971946"/>
            <a:ext cx="4476902" cy="504749"/>
          </a:xfrm>
          <a:prstGeom prst="roundRect">
            <a:avLst>
              <a:gd name="adj" fmla="val 13672"/>
            </a:avLst>
          </a:prstGeom>
          <a:solidFill>
            <a:srgbClr val="FFFFFF">
              <a:alpha val="12000"/>
            </a:srgbClr>
          </a:solidFill>
          <a:ln w="12700">
            <a:solidFill>
              <a:srgbClr val="FFFFFF">
                <a:alpha val="28000"/>
              </a:srgbClr>
            </a:solidFill>
            <a:prstDash val="solid"/>
          </a:ln>
        </p:spPr>
      </p:sp>
      <p:sp>
        <p:nvSpPr>
          <p:cNvPr id="23" name="Shape 15"/>
          <p:cNvSpPr/>
          <p:nvPr/>
        </p:nvSpPr>
        <p:spPr>
          <a:xfrm>
            <a:off x="619049" y="6100877"/>
            <a:ext cx="247802" cy="247802"/>
          </a:xfrm>
          <a:prstGeom prst="roundRect">
            <a:avLst>
              <a:gd name="adj" fmla="val 369004"/>
            </a:avLst>
          </a:prstGeom>
          <a:solidFill>
            <a:srgbClr val="2E7D32"/>
          </a:solidFill>
          <a:ln/>
        </p:spPr>
      </p:sp>
      <p:pic>
        <p:nvPicPr>
          <p:cNvPr id="24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800" y="6167628"/>
            <a:ext cx="114300" cy="114300"/>
          </a:xfrm>
          <a:prstGeom prst="rect">
            <a:avLst/>
          </a:prstGeom>
        </p:spPr>
      </p:pic>
      <p:sp>
        <p:nvSpPr>
          <p:cNvPr id="25" name="Text 16"/>
          <p:cNvSpPr txBox="1"/>
          <p:nvPr/>
        </p:nvSpPr>
        <p:spPr>
          <a:xfrm>
            <a:off x="981151" y="6124651"/>
            <a:ext cx="392003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“Building resilient food systems across Africa.”</a:t>
            </a:r>
            <a:endParaRPr lang="en-US" sz="13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25163" b="25163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5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12135002" y="0"/>
            <a:ext cx="57607" cy="6858000"/>
          </a:xfrm>
          <a:prstGeom prst="rect">
            <a:avLst/>
          </a:prstGeom>
          <a:solidFill>
            <a:srgbClr val="FFA726"/>
          </a:solidFill>
          <a:ln/>
        </p:spPr>
      </p:sp>
      <p:sp>
        <p:nvSpPr>
          <p:cNvPr id="5" name="Shape 2"/>
          <p:cNvSpPr/>
          <p:nvPr/>
        </p:nvSpPr>
        <p:spPr>
          <a:xfrm>
            <a:off x="457200" y="2585009"/>
            <a:ext cx="11277295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6" name="Text 3"/>
          <p:cNvSpPr txBox="1"/>
          <p:nvPr/>
        </p:nvSpPr>
        <p:spPr>
          <a:xfrm>
            <a:off x="571500" y="2623414"/>
            <a:ext cx="495605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VISION</a:t>
            </a:r>
            <a:endParaRPr lang="en-US" sz="900" dirty="0"/>
          </a:p>
        </p:txBody>
      </p:sp>
      <p:sp>
        <p:nvSpPr>
          <p:cNvPr id="7" name="Text 4"/>
          <p:cNvSpPr txBox="1"/>
          <p:nvPr/>
        </p:nvSpPr>
        <p:spPr>
          <a:xfrm>
            <a:off x="457200" y="2909621"/>
            <a:ext cx="4558284" cy="4956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1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Our Ambitious Vision</a:t>
            </a:r>
            <a:endParaRPr lang="en-US" sz="3100" dirty="0"/>
          </a:p>
        </p:txBody>
      </p:sp>
      <p:sp>
        <p:nvSpPr>
          <p:cNvPr id="8" name="Text 5"/>
          <p:cNvSpPr txBox="1"/>
          <p:nvPr/>
        </p:nvSpPr>
        <p:spPr>
          <a:xfrm>
            <a:off x="457200" y="3598164"/>
            <a:ext cx="8520379" cy="6483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“To become Africa’s leading digital agricultural infrastructure, powering farm productivity, market access, and resilient food systems.”</a:t>
            </a:r>
            <a:endParaRPr lang="en-US" sz="1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6310" b="631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57200" y="1946758"/>
            <a:ext cx="4257446" cy="2971800"/>
          </a:xfrm>
          <a:prstGeom prst="roundRect">
            <a:avLst>
              <a:gd name="adj" fmla="val 592"/>
            </a:avLst>
          </a:prstGeom>
          <a:solidFill>
            <a:srgbClr val="000000">
              <a:alpha val="40000"/>
            </a:srgbClr>
          </a:solidFill>
          <a:ln/>
        </p:spPr>
      </p:sp>
      <p:sp>
        <p:nvSpPr>
          <p:cNvPr id="5" name="Text 2"/>
          <p:cNvSpPr txBox="1"/>
          <p:nvPr/>
        </p:nvSpPr>
        <p:spPr>
          <a:xfrm>
            <a:off x="761695" y="2232965"/>
            <a:ext cx="3877056" cy="5623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6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Impact </a:t>
            </a:r>
            <a:endParaRPr lang="en-US" sz="3600" dirty="0"/>
          </a:p>
        </p:txBody>
      </p:sp>
      <p:sp>
        <p:nvSpPr>
          <p:cNvPr id="6" name="Shape 3"/>
          <p:cNvSpPr/>
          <p:nvPr/>
        </p:nvSpPr>
        <p:spPr>
          <a:xfrm>
            <a:off x="761695" y="2853842"/>
            <a:ext cx="1143000" cy="38405"/>
          </a:xfrm>
          <a:prstGeom prst="rect">
            <a:avLst/>
          </a:prstGeom>
          <a:solidFill>
            <a:srgbClr val="4CAF50"/>
          </a:solidFill>
          <a:ln/>
        </p:spPr>
      </p:sp>
      <p:sp>
        <p:nvSpPr>
          <p:cNvPr id="7" name="Text 4"/>
          <p:cNvSpPr txBox="1"/>
          <p:nvPr/>
        </p:nvSpPr>
        <p:spPr>
          <a:xfrm>
            <a:off x="761695" y="3101645"/>
            <a:ext cx="324886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Transforming African Agriculture:</a:t>
            </a:r>
            <a:endParaRPr lang="en-US" sz="1500" dirty="0"/>
          </a:p>
        </p:txBody>
      </p:sp>
      <p:sp>
        <p:nvSpPr>
          <p:cNvPr id="8" name="Text 5"/>
          <p:cNvSpPr txBox="1"/>
          <p:nvPr/>
        </p:nvSpPr>
        <p:spPr>
          <a:xfrm>
            <a:off x="761695" y="3444545"/>
            <a:ext cx="327721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Empowering smallholder farmers</a:t>
            </a:r>
            <a:endParaRPr lang="en-US" sz="1500" dirty="0"/>
          </a:p>
        </p:txBody>
      </p:sp>
      <p:sp>
        <p:nvSpPr>
          <p:cNvPr id="9" name="Text 6"/>
          <p:cNvSpPr txBox="1"/>
          <p:nvPr/>
        </p:nvSpPr>
        <p:spPr>
          <a:xfrm>
            <a:off x="761695" y="3749040"/>
            <a:ext cx="334396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Creating transparent value chains</a:t>
            </a:r>
            <a:endParaRPr lang="en-US" sz="1500" dirty="0"/>
          </a:p>
        </p:txBody>
      </p:sp>
      <p:sp>
        <p:nvSpPr>
          <p:cNvPr id="10" name="Text 7"/>
          <p:cNvSpPr txBox="1"/>
          <p:nvPr/>
        </p:nvSpPr>
        <p:spPr>
          <a:xfrm>
            <a:off x="761695" y="4053535"/>
            <a:ext cx="379110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Driving economic growth in rural areas</a:t>
            </a:r>
            <a:endParaRPr lang="en-US" sz="1500" dirty="0"/>
          </a:p>
        </p:txBody>
      </p:sp>
      <p:sp>
        <p:nvSpPr>
          <p:cNvPr id="11" name="Text 8"/>
          <p:cNvSpPr txBox="1"/>
          <p:nvPr/>
        </p:nvSpPr>
        <p:spPr>
          <a:xfrm>
            <a:off x="761695" y="4358945"/>
            <a:ext cx="337230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Building sustainable food systems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0" y="6782105"/>
            <a:ext cx="12191695" cy="75895"/>
          </a:xfrm>
          <a:prstGeom prst="rect">
            <a:avLst/>
          </a:prstGeom>
          <a:solidFill>
            <a:srgbClr val="2E7D32"/>
          </a:solidFill>
          <a:ln/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390449"/>
            <a:ext cx="743407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1837944"/>
            <a:ext cx="2885846" cy="1181405"/>
          </a:xfrm>
          <a:prstGeom prst="roundRect">
            <a:avLst>
              <a:gd name="adj" fmla="val 4994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19049" y="2000707"/>
            <a:ext cx="342900" cy="342900"/>
          </a:xfrm>
          <a:prstGeom prst="roundRect">
            <a:avLst>
              <a:gd name="adj" fmla="val 29630"/>
            </a:avLst>
          </a:prstGeom>
          <a:solidFill>
            <a:srgbClr val="FFF3E0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4146" y="2095805"/>
            <a:ext cx="152705" cy="15270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3490265" y="1837944"/>
            <a:ext cx="2885846" cy="1181405"/>
          </a:xfrm>
          <a:prstGeom prst="roundRect">
            <a:avLst>
              <a:gd name="adj" fmla="val 4994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3652114" y="2000707"/>
            <a:ext cx="342900" cy="342900"/>
          </a:xfrm>
          <a:prstGeom prst="roundRect">
            <a:avLst>
              <a:gd name="adj" fmla="val 29630"/>
            </a:avLst>
          </a:prstGeom>
          <a:solidFill>
            <a:srgbClr val="E8F5E9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rcRect t="-180" b="-180"/>
          <a:stretch/>
        </p:blipFill>
        <p:spPr>
          <a:xfrm>
            <a:off x="3728009" y="2095805"/>
            <a:ext cx="190195" cy="152705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457200" y="3552444"/>
            <a:ext cx="1895551" cy="647395"/>
          </a:xfrm>
          <a:prstGeom prst="roundRect">
            <a:avLst>
              <a:gd name="adj" fmla="val 16617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580644" y="3676802"/>
            <a:ext cx="237744" cy="286207"/>
          </a:xfrm>
          <a:prstGeom prst="roundRect">
            <a:avLst>
              <a:gd name="adj" fmla="val 61538"/>
            </a:avLst>
          </a:prstGeom>
          <a:solidFill>
            <a:srgbClr val="E8F5E9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rcRect t="-180" b="-180"/>
          <a:stretch/>
        </p:blipFill>
        <p:spPr>
          <a:xfrm>
            <a:off x="601675" y="3743554"/>
            <a:ext cx="190195" cy="152705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2466137" y="3552444"/>
            <a:ext cx="1895551" cy="647395"/>
          </a:xfrm>
          <a:prstGeom prst="roundRect">
            <a:avLst>
              <a:gd name="adj" fmla="val 16617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3" name="Shape 8"/>
          <p:cNvSpPr/>
          <p:nvPr/>
        </p:nvSpPr>
        <p:spPr>
          <a:xfrm>
            <a:off x="2590495" y="3676802"/>
            <a:ext cx="219456" cy="286207"/>
          </a:xfrm>
          <a:prstGeom prst="roundRect">
            <a:avLst>
              <a:gd name="adj" fmla="val 72464"/>
            </a:avLst>
          </a:prstGeom>
          <a:solidFill>
            <a:srgbClr val="E8F5E9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20670" y="3743554"/>
            <a:ext cx="152705" cy="152705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4475074" y="3552444"/>
            <a:ext cx="1895551" cy="647395"/>
          </a:xfrm>
          <a:prstGeom prst="roundRect">
            <a:avLst>
              <a:gd name="adj" fmla="val 16617"/>
            </a:avLst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6" name="Shape 10"/>
          <p:cNvSpPr/>
          <p:nvPr/>
        </p:nvSpPr>
        <p:spPr>
          <a:xfrm>
            <a:off x="4599432" y="3676802"/>
            <a:ext cx="228600" cy="286207"/>
          </a:xfrm>
          <a:prstGeom prst="roundRect">
            <a:avLst>
              <a:gd name="adj" fmla="val 66667"/>
            </a:avLst>
          </a:prstGeom>
          <a:solidFill>
            <a:srgbClr val="FFF3E0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rcRect t="-100" b="-100"/>
          <a:stretch/>
        </p:blipFill>
        <p:spPr>
          <a:xfrm>
            <a:off x="4652467" y="3743554"/>
            <a:ext cx="114300" cy="152705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457200" y="5867705"/>
            <a:ext cx="5915254" cy="609905"/>
          </a:xfrm>
          <a:prstGeom prst="roundRect">
            <a:avLst>
              <a:gd name="adj" fmla="val 9370"/>
            </a:avLst>
          </a:prstGeom>
          <a:solidFill>
            <a:srgbClr val="2E7D32"/>
          </a:solidFill>
          <a:ln/>
        </p:spPr>
      </p:sp>
      <p:sp>
        <p:nvSpPr>
          <p:cNvPr id="19" name="Shape 12"/>
          <p:cNvSpPr/>
          <p:nvPr/>
        </p:nvSpPr>
        <p:spPr>
          <a:xfrm>
            <a:off x="647395" y="6019495"/>
            <a:ext cx="304495" cy="304495"/>
          </a:xfrm>
          <a:prstGeom prst="roundRect">
            <a:avLst>
              <a:gd name="adj" fmla="val 300300"/>
            </a:avLst>
          </a:prstGeom>
          <a:solidFill>
            <a:srgbClr val="FFFFFF"/>
          </a:solidFill>
          <a:ln/>
        </p:spPr>
      </p:sp>
      <p:pic>
        <p:nvPicPr>
          <p:cNvPr id="20" name="Image 5" descr="preencoded.png"/>
          <p:cNvPicPr>
            <a:picLocks noChangeAspect="1"/>
          </p:cNvPicPr>
          <p:nvPr/>
        </p:nvPicPr>
        <p:blipFill>
          <a:blip r:embed="rId8"/>
          <a:srcRect t="-180" b="-180"/>
          <a:stretch/>
        </p:blipFill>
        <p:spPr>
          <a:xfrm>
            <a:off x="705002" y="6096305"/>
            <a:ext cx="190195" cy="152705"/>
          </a:xfrm>
          <a:prstGeom prst="rect">
            <a:avLst/>
          </a:prstGeom>
        </p:spPr>
      </p:pic>
      <p:sp>
        <p:nvSpPr>
          <p:cNvPr id="21" name="Text 13"/>
          <p:cNvSpPr txBox="1"/>
          <p:nvPr/>
        </p:nvSpPr>
        <p:spPr>
          <a:xfrm>
            <a:off x="571500" y="428854"/>
            <a:ext cx="60076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ASK</a:t>
            </a:r>
            <a:endParaRPr lang="en-US" sz="900" dirty="0"/>
          </a:p>
        </p:txBody>
      </p:sp>
      <p:sp>
        <p:nvSpPr>
          <p:cNvPr id="22" name="Text 14"/>
          <p:cNvSpPr txBox="1"/>
          <p:nvPr/>
        </p:nvSpPr>
        <p:spPr>
          <a:xfrm>
            <a:off x="457200" y="714146"/>
            <a:ext cx="4782312" cy="9052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dirty="0">
                <a:solidFill>
                  <a:srgbClr val="0F172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Join Us in Transforming African Agriculture</a:t>
            </a:r>
            <a:endParaRPr lang="en-US" sz="3000" dirty="0"/>
          </a:p>
        </p:txBody>
      </p:sp>
      <p:sp>
        <p:nvSpPr>
          <p:cNvPr id="23" name="Text 15"/>
          <p:cNvSpPr txBox="1"/>
          <p:nvPr/>
        </p:nvSpPr>
        <p:spPr>
          <a:xfrm>
            <a:off x="1076249" y="2076602"/>
            <a:ext cx="215341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Seed / Pre‑seed Investment</a:t>
            </a:r>
            <a:endParaRPr lang="en-US" sz="1200" dirty="0"/>
          </a:p>
        </p:txBody>
      </p:sp>
      <p:sp>
        <p:nvSpPr>
          <p:cNvPr id="24" name="Text 16"/>
          <p:cNvSpPr txBox="1"/>
          <p:nvPr/>
        </p:nvSpPr>
        <p:spPr>
          <a:xfrm>
            <a:off x="619049" y="2438705"/>
            <a:ext cx="238658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Fuel product, pilots, and early scale.</a:t>
            </a:r>
            <a:endParaRPr lang="en-US" sz="1000" dirty="0"/>
          </a:p>
        </p:txBody>
      </p:sp>
      <p:sp>
        <p:nvSpPr>
          <p:cNvPr id="25" name="Text 17"/>
          <p:cNvSpPr txBox="1"/>
          <p:nvPr/>
        </p:nvSpPr>
        <p:spPr>
          <a:xfrm>
            <a:off x="4109314" y="2076602"/>
            <a:ext cx="111465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Pilot Partners</a:t>
            </a:r>
            <a:endParaRPr lang="en-US" sz="1200" dirty="0"/>
          </a:p>
        </p:txBody>
      </p:sp>
      <p:sp>
        <p:nvSpPr>
          <p:cNvPr id="26" name="Text 18"/>
          <p:cNvSpPr txBox="1"/>
          <p:nvPr/>
        </p:nvSpPr>
        <p:spPr>
          <a:xfrm>
            <a:off x="3652114" y="2438705"/>
            <a:ext cx="147218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Buyer organizations</a:t>
            </a:r>
            <a:endParaRPr lang="en-US" sz="1000" dirty="0"/>
          </a:p>
        </p:txBody>
      </p:sp>
      <p:sp>
        <p:nvSpPr>
          <p:cNvPr id="27" name="Text 19"/>
          <p:cNvSpPr txBox="1"/>
          <p:nvPr/>
        </p:nvSpPr>
        <p:spPr>
          <a:xfrm>
            <a:off x="3652114" y="2676449"/>
            <a:ext cx="151973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Farmer cooperatives</a:t>
            </a:r>
            <a:endParaRPr lang="en-US" sz="1000" dirty="0"/>
          </a:p>
        </p:txBody>
      </p:sp>
      <p:sp>
        <p:nvSpPr>
          <p:cNvPr id="28" name="Text 20"/>
          <p:cNvSpPr txBox="1"/>
          <p:nvPr/>
        </p:nvSpPr>
        <p:spPr>
          <a:xfrm>
            <a:off x="457200" y="3228746"/>
            <a:ext cx="176296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Strategic Partnerships</a:t>
            </a:r>
            <a:endParaRPr lang="en-US" sz="1200" dirty="0"/>
          </a:p>
        </p:txBody>
      </p:sp>
      <p:sp>
        <p:nvSpPr>
          <p:cNvPr id="29" name="Text 21"/>
          <p:cNvSpPr txBox="1"/>
          <p:nvPr/>
        </p:nvSpPr>
        <p:spPr>
          <a:xfrm>
            <a:off x="926287" y="3696005"/>
            <a:ext cx="986638" cy="362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Logistics &amp; transportation</a:t>
            </a:r>
            <a:endParaRPr lang="en-US" sz="1000" dirty="0"/>
          </a:p>
        </p:txBody>
      </p:sp>
      <p:sp>
        <p:nvSpPr>
          <p:cNvPr id="30" name="Text 22"/>
          <p:cNvSpPr txBox="1"/>
          <p:nvPr/>
        </p:nvSpPr>
        <p:spPr>
          <a:xfrm>
            <a:off x="2918765" y="3696005"/>
            <a:ext cx="1252728" cy="362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Agricultural inputs suppliers</a:t>
            </a:r>
            <a:endParaRPr lang="en-US" sz="1000" dirty="0"/>
          </a:p>
        </p:txBody>
      </p:sp>
      <p:sp>
        <p:nvSpPr>
          <p:cNvPr id="31" name="Text 23"/>
          <p:cNvSpPr txBox="1"/>
          <p:nvPr/>
        </p:nvSpPr>
        <p:spPr>
          <a:xfrm>
            <a:off x="4934102" y="3696005"/>
            <a:ext cx="1148486" cy="362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Fintech &amp; mobile payments</a:t>
            </a:r>
            <a:endParaRPr lang="en-US" sz="1000" dirty="0"/>
          </a:p>
        </p:txBody>
      </p:sp>
      <p:sp>
        <p:nvSpPr>
          <p:cNvPr id="32" name="Text 24"/>
          <p:cNvSpPr txBox="1"/>
          <p:nvPr/>
        </p:nvSpPr>
        <p:spPr>
          <a:xfrm>
            <a:off x="1067105" y="6072530"/>
            <a:ext cx="258683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Let’s build the future together</a:t>
            </a:r>
            <a:endParaRPr lang="en-US" sz="1300" dirty="0"/>
          </a:p>
        </p:txBody>
      </p:sp>
      <p:sp>
        <p:nvSpPr>
          <p:cNvPr id="33" name="Text 25"/>
          <p:cNvSpPr txBox="1"/>
          <p:nvPr/>
        </p:nvSpPr>
        <p:spPr>
          <a:xfrm>
            <a:off x="3738982" y="6090818"/>
            <a:ext cx="2548433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Contact: info@nyikainnovations.co.tz</a:t>
            </a:r>
            <a:endParaRPr lang="en-US" sz="1000" dirty="0"/>
          </a:p>
        </p:txBody>
      </p:sp>
      <p:pic>
        <p:nvPicPr>
          <p:cNvPr id="34" name="Image 6" descr="preencoded.png"/>
          <p:cNvPicPr>
            <a:picLocks noChangeAspect="1"/>
          </p:cNvPicPr>
          <p:nvPr/>
        </p:nvPicPr>
        <p:blipFill>
          <a:blip r:embed="rId9"/>
          <a:srcRect l="23876" r="23876"/>
          <a:stretch/>
        </p:blipFill>
        <p:spPr>
          <a:xfrm>
            <a:off x="6827825" y="0"/>
            <a:ext cx="5372100" cy="6858000"/>
          </a:xfrm>
          <a:prstGeom prst="rect">
            <a:avLst/>
          </a:prstGeom>
        </p:spPr>
      </p:pic>
      <p:sp>
        <p:nvSpPr>
          <p:cNvPr id="35" name="Shape 26"/>
          <p:cNvSpPr/>
          <p:nvPr/>
        </p:nvSpPr>
        <p:spPr>
          <a:xfrm>
            <a:off x="6827825" y="0"/>
            <a:ext cx="57607" cy="6858000"/>
          </a:xfrm>
          <a:prstGeom prst="rect">
            <a:avLst/>
          </a:prstGeom>
          <a:solidFill>
            <a:srgbClr val="2E7D32"/>
          </a:solidFill>
          <a:ln/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t="7626" b="7626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-9144"/>
            <a:ext cx="12191695" cy="6858000"/>
          </a:xfrm>
          <a:prstGeom prst="rect">
            <a:avLst/>
          </a:prstGeom>
          <a:solidFill>
            <a:srgbClr val="0F172A">
              <a:alpha val="45000"/>
            </a:srgbClr>
          </a:solidFill>
          <a:ln/>
        </p:spPr>
      </p:sp>
      <p:sp>
        <p:nvSpPr>
          <p:cNvPr id="4" name="Shape 1"/>
          <p:cNvSpPr/>
          <p:nvPr/>
        </p:nvSpPr>
        <p:spPr>
          <a:xfrm>
            <a:off x="457200" y="1668780"/>
            <a:ext cx="1628546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5" name="Text 2"/>
          <p:cNvSpPr txBox="1"/>
          <p:nvPr/>
        </p:nvSpPr>
        <p:spPr>
          <a:xfrm>
            <a:off x="571500" y="1707185"/>
            <a:ext cx="1485900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THANK YOU / CONTACT</a:t>
            </a:r>
            <a:endParaRPr lang="en-US" sz="900" dirty="0"/>
          </a:p>
        </p:txBody>
      </p:sp>
      <p:sp>
        <p:nvSpPr>
          <p:cNvPr id="6" name="Text 3"/>
          <p:cNvSpPr txBox="1"/>
          <p:nvPr/>
        </p:nvSpPr>
        <p:spPr>
          <a:xfrm>
            <a:off x="457200" y="1992478"/>
            <a:ext cx="3162910" cy="514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30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Let’s Connect</a:t>
            </a:r>
            <a:endParaRPr lang="en-US" sz="3300" dirty="0"/>
          </a:p>
        </p:txBody>
      </p:sp>
      <p:sp>
        <p:nvSpPr>
          <p:cNvPr id="7" name="Shape 4"/>
          <p:cNvSpPr/>
          <p:nvPr/>
        </p:nvSpPr>
        <p:spPr>
          <a:xfrm>
            <a:off x="457200" y="2683764"/>
            <a:ext cx="4552798" cy="1772107"/>
          </a:xfrm>
          <a:prstGeom prst="roundRect">
            <a:avLst>
              <a:gd name="adj" fmla="val 1665"/>
            </a:avLst>
          </a:prstGeom>
          <a:solidFill>
            <a:srgbClr val="FFFFFF">
              <a:alpha val="9000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8" name="Text 5"/>
          <p:cNvSpPr txBox="1"/>
          <p:nvPr/>
        </p:nvSpPr>
        <p:spPr>
          <a:xfrm>
            <a:off x="619049" y="2864815"/>
            <a:ext cx="131490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Primary Contact</a:t>
            </a:r>
            <a:endParaRPr lang="en-US" sz="1200" dirty="0"/>
          </a:p>
        </p:txBody>
      </p:sp>
      <p:sp>
        <p:nvSpPr>
          <p:cNvPr id="9" name="Text 6"/>
          <p:cNvSpPr txBox="1"/>
          <p:nvPr/>
        </p:nvSpPr>
        <p:spPr>
          <a:xfrm>
            <a:off x="619049" y="3170225"/>
            <a:ext cx="199156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{Rolland Robert | FOUNDER</a:t>
            </a:r>
            <a:endParaRPr lang="en-US" sz="1200" dirty="0"/>
          </a:p>
        </p:txBody>
      </p:sp>
      <p:sp>
        <p:nvSpPr>
          <p:cNvPr id="10" name="Text 7"/>
          <p:cNvSpPr txBox="1"/>
          <p:nvPr/>
        </p:nvSpPr>
        <p:spPr>
          <a:xfrm>
            <a:off x="619049" y="3398825"/>
            <a:ext cx="426750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Phone: +255686600166 | Email: Rolland@nyikainnovations.co.tz</a:t>
            </a:r>
            <a:endParaRPr lang="en-US" sz="1200" dirty="0"/>
          </a:p>
        </p:txBody>
      </p:sp>
      <p:sp>
        <p:nvSpPr>
          <p:cNvPr id="11" name="Text 8"/>
          <p:cNvSpPr txBox="1"/>
          <p:nvPr/>
        </p:nvSpPr>
        <p:spPr>
          <a:xfrm>
            <a:off x="619049" y="3779215"/>
            <a:ext cx="139080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Investor Inquiries</a:t>
            </a:r>
            <a:endParaRPr lang="en-US" sz="1200" dirty="0"/>
          </a:p>
        </p:txBody>
      </p:sp>
      <p:sp>
        <p:nvSpPr>
          <p:cNvPr id="12" name="Text 9"/>
          <p:cNvSpPr txBox="1"/>
          <p:nvPr/>
        </p:nvSpPr>
        <p:spPr>
          <a:xfrm>
            <a:off x="619049" y="4007815"/>
            <a:ext cx="22384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2E7D32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info@nyikainnovations.co.tz</a:t>
            </a:r>
            <a:endParaRPr lang="en-US" sz="1200" dirty="0"/>
          </a:p>
        </p:txBody>
      </p:sp>
      <p:sp>
        <p:nvSpPr>
          <p:cNvPr id="13" name="Shape 10"/>
          <p:cNvSpPr/>
          <p:nvPr/>
        </p:nvSpPr>
        <p:spPr>
          <a:xfrm>
            <a:off x="5238598" y="2683764"/>
            <a:ext cx="4552798" cy="1772107"/>
          </a:xfrm>
          <a:prstGeom prst="roundRect">
            <a:avLst>
              <a:gd name="adj" fmla="val 1665"/>
            </a:avLst>
          </a:prstGeom>
          <a:solidFill>
            <a:srgbClr val="FFFFFF">
              <a:alpha val="90000"/>
            </a:srgbClr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4" name="Text 11"/>
          <p:cNvSpPr txBox="1"/>
          <p:nvPr/>
        </p:nvSpPr>
        <p:spPr>
          <a:xfrm>
            <a:off x="5400446" y="2864815"/>
            <a:ext cx="120060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Website &amp; App</a:t>
            </a:r>
            <a:endParaRPr lang="en-US" sz="120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0446" y="3188513"/>
            <a:ext cx="152705" cy="152705"/>
          </a:xfrm>
          <a:prstGeom prst="rect">
            <a:avLst/>
          </a:prstGeom>
        </p:spPr>
      </p:pic>
      <p:sp>
        <p:nvSpPr>
          <p:cNvPr id="16" name="Text 12"/>
          <p:cNvSpPr txBox="1"/>
          <p:nvPr/>
        </p:nvSpPr>
        <p:spPr>
          <a:xfrm>
            <a:off x="5553151" y="3170225"/>
            <a:ext cx="18388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www.nyikainnovations.co.tz</a:t>
            </a:r>
            <a:endParaRPr lang="en-US" sz="120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rcRect t="-100" b="-100"/>
          <a:stretch/>
        </p:blipFill>
        <p:spPr>
          <a:xfrm>
            <a:off x="7391095" y="3188513"/>
            <a:ext cx="114300" cy="152705"/>
          </a:xfrm>
          <a:prstGeom prst="rect">
            <a:avLst/>
          </a:prstGeom>
        </p:spPr>
      </p:pic>
      <p:sp>
        <p:nvSpPr>
          <p:cNvPr id="18" name="Text 13"/>
          <p:cNvSpPr txBox="1"/>
          <p:nvPr/>
        </p:nvSpPr>
        <p:spPr>
          <a:xfrm>
            <a:off x="7505395" y="3170225"/>
            <a:ext cx="37216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iOS</a:t>
            </a:r>
            <a:endParaRPr lang="en-US" sz="1200" dirty="0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rcRect l="-33" r="-33"/>
          <a:stretch/>
        </p:blipFill>
        <p:spPr>
          <a:xfrm>
            <a:off x="7871155" y="3188513"/>
            <a:ext cx="171907" cy="152705"/>
          </a:xfrm>
          <a:prstGeom prst="rect">
            <a:avLst/>
          </a:prstGeom>
        </p:spPr>
      </p:pic>
      <p:sp>
        <p:nvSpPr>
          <p:cNvPr id="20" name="Text 14"/>
          <p:cNvSpPr txBox="1"/>
          <p:nvPr/>
        </p:nvSpPr>
        <p:spPr>
          <a:xfrm>
            <a:off x="8042148" y="3170225"/>
            <a:ext cx="6858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Android</a:t>
            </a:r>
            <a:endParaRPr lang="en-US" sz="1200" dirty="0"/>
          </a:p>
        </p:txBody>
      </p:sp>
      <p:sp>
        <p:nvSpPr>
          <p:cNvPr id="21" name="Text 15"/>
          <p:cNvSpPr txBox="1"/>
          <p:nvPr/>
        </p:nvSpPr>
        <p:spPr>
          <a:xfrm>
            <a:off x="5400446" y="3550615"/>
            <a:ext cx="5715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Social</a:t>
            </a:r>
            <a:endParaRPr lang="en-US" sz="1200" dirty="0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rcRect t="-43" b="-43"/>
          <a:stretch/>
        </p:blipFill>
        <p:spPr>
          <a:xfrm>
            <a:off x="5400446" y="3874313"/>
            <a:ext cx="133502" cy="152705"/>
          </a:xfrm>
          <a:prstGeom prst="rect">
            <a:avLst/>
          </a:prstGeom>
        </p:spPr>
      </p:pic>
      <p:sp>
        <p:nvSpPr>
          <p:cNvPr id="23" name="Text 16"/>
          <p:cNvSpPr txBox="1"/>
          <p:nvPr/>
        </p:nvSpPr>
        <p:spPr>
          <a:xfrm>
            <a:off x="5533949" y="3856025"/>
            <a:ext cx="19431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LinkedIn: @</a:t>
            </a:r>
            <a:endParaRPr lang="en-US" sz="1200" dirty="0"/>
          </a:p>
        </p:txBody>
      </p:sp>
      <p:sp>
        <p:nvSpPr>
          <p:cNvPr id="24" name="Text 17"/>
          <p:cNvSpPr txBox="1"/>
          <p:nvPr/>
        </p:nvSpPr>
        <p:spPr>
          <a:xfrm>
            <a:off x="7506310" y="3856025"/>
            <a:ext cx="14383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X: @</a:t>
            </a:r>
            <a:endParaRPr lang="en-US" sz="1200" dirty="0"/>
          </a:p>
        </p:txBody>
      </p:sp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400446" y="4102913"/>
            <a:ext cx="152705" cy="152705"/>
          </a:xfrm>
          <a:prstGeom prst="rect">
            <a:avLst/>
          </a:prstGeom>
        </p:spPr>
      </p:pic>
      <p:sp>
        <p:nvSpPr>
          <p:cNvPr id="26" name="Text 18"/>
          <p:cNvSpPr txBox="1"/>
          <p:nvPr/>
        </p:nvSpPr>
        <p:spPr>
          <a:xfrm>
            <a:off x="5553151" y="4084625"/>
            <a:ext cx="191475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Facebook: @</a:t>
            </a:r>
            <a:endParaRPr lang="en-US" sz="1200" dirty="0"/>
          </a:p>
        </p:txBody>
      </p:sp>
      <p:sp>
        <p:nvSpPr>
          <p:cNvPr id="27" name="Shape 19"/>
          <p:cNvSpPr/>
          <p:nvPr/>
        </p:nvSpPr>
        <p:spPr>
          <a:xfrm>
            <a:off x="457200" y="4684471"/>
            <a:ext cx="5124298" cy="514807"/>
          </a:xfrm>
          <a:prstGeom prst="roundRect">
            <a:avLst>
              <a:gd name="adj" fmla="val 13157"/>
            </a:avLst>
          </a:prstGeom>
          <a:solidFill>
            <a:srgbClr val="E8F5E9"/>
          </a:solidFill>
          <a:ln w="12700">
            <a:solidFill>
              <a:srgbClr val="C8E6C9"/>
            </a:solidFill>
            <a:prstDash val="solid"/>
          </a:ln>
        </p:spPr>
      </p:sp>
      <p:sp>
        <p:nvSpPr>
          <p:cNvPr id="28" name="Shape 20"/>
          <p:cNvSpPr/>
          <p:nvPr/>
        </p:nvSpPr>
        <p:spPr>
          <a:xfrm>
            <a:off x="619049" y="4807915"/>
            <a:ext cx="267005" cy="267005"/>
          </a:xfrm>
          <a:prstGeom prst="roundRect">
            <a:avLst>
              <a:gd name="adj" fmla="val 342465"/>
            </a:avLst>
          </a:prstGeom>
          <a:solidFill>
            <a:srgbClr val="4CAF50"/>
          </a:solidFill>
          <a:ln/>
        </p:spPr>
      </p:sp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800" y="4874666"/>
            <a:ext cx="133502" cy="133502"/>
          </a:xfrm>
          <a:prstGeom prst="rect">
            <a:avLst/>
          </a:prstGeom>
        </p:spPr>
      </p:pic>
      <p:sp>
        <p:nvSpPr>
          <p:cNvPr id="30" name="Text 21"/>
          <p:cNvSpPr txBox="1"/>
          <p:nvPr/>
        </p:nvSpPr>
        <p:spPr>
          <a:xfrm>
            <a:off x="1000354" y="4846320"/>
            <a:ext cx="45345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Empowering Africa’s farmers, one digital connection at a time</a:t>
            </a:r>
            <a:endParaRPr lang="en-US" sz="1200" dirty="0"/>
          </a:p>
        </p:txBody>
      </p:sp>
      <p:sp>
        <p:nvSpPr>
          <p:cNvPr id="31" name="Shape 22"/>
          <p:cNvSpPr/>
          <p:nvPr/>
        </p:nvSpPr>
        <p:spPr>
          <a:xfrm>
            <a:off x="0" y="0"/>
            <a:ext cx="57607" cy="6858000"/>
          </a:xfrm>
          <a:prstGeom prst="rect">
            <a:avLst/>
          </a:prstGeom>
          <a:solidFill>
            <a:srgbClr val="2E7D32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330452"/>
            <a:ext cx="5915254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4708246"/>
            <a:ext cx="5915254" cy="819302"/>
          </a:xfrm>
          <a:prstGeom prst="rect">
            <a:avLst/>
          </a:prstGeom>
          <a:solidFill>
            <a:srgbClr val="F9FAFB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4708246"/>
            <a:ext cx="57607" cy="819302"/>
          </a:xfrm>
          <a:prstGeom prst="rect">
            <a:avLst/>
          </a:prstGeom>
          <a:solidFill>
            <a:srgbClr val="FFA726"/>
          </a:solidFill>
          <a:ln/>
        </p:spPr>
      </p:sp>
      <p:sp>
        <p:nvSpPr>
          <p:cNvPr id="5" name="Text 3"/>
          <p:cNvSpPr txBox="1"/>
          <p:nvPr/>
        </p:nvSpPr>
        <p:spPr>
          <a:xfrm>
            <a:off x="571500" y="1368857"/>
            <a:ext cx="29151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PROBLEM — SMALLHOLDER FARMER CRISIS</a:t>
            </a:r>
            <a:endParaRPr lang="en-US" sz="900" dirty="0"/>
          </a:p>
        </p:txBody>
      </p:sp>
      <p:sp>
        <p:nvSpPr>
          <p:cNvPr id="6" name="Text 4"/>
          <p:cNvSpPr txBox="1"/>
          <p:nvPr/>
        </p:nvSpPr>
        <p:spPr>
          <a:xfrm>
            <a:off x="457200" y="1692554"/>
            <a:ext cx="5615330" cy="9628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100" dirty="0">
                <a:solidFill>
                  <a:srgbClr val="0F172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Millions of African Farmers Are Trapped in Poverty</a:t>
            </a:r>
            <a:endParaRPr lang="en-US" sz="3100" dirty="0"/>
          </a:p>
        </p:txBody>
      </p:sp>
      <p:sp>
        <p:nvSpPr>
          <p:cNvPr id="7" name="Text 5"/>
          <p:cNvSpPr txBox="1"/>
          <p:nvPr/>
        </p:nvSpPr>
        <p:spPr>
          <a:xfrm>
            <a:off x="457200" y="2851099"/>
            <a:ext cx="378195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🚫 Limited and unreliable market access</a:t>
            </a:r>
            <a:endParaRPr lang="en-US" sz="1500" dirty="0"/>
          </a:p>
        </p:txBody>
      </p:sp>
      <p:sp>
        <p:nvSpPr>
          <p:cNvPr id="8" name="Text 6"/>
          <p:cNvSpPr txBox="1"/>
          <p:nvPr/>
        </p:nvSpPr>
        <p:spPr>
          <a:xfrm>
            <a:off x="457200" y="3213202"/>
            <a:ext cx="414406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💰 Exploitative middlemen and price opacity</a:t>
            </a:r>
            <a:endParaRPr lang="en-US" sz="1500" dirty="0"/>
          </a:p>
        </p:txBody>
      </p:sp>
      <p:sp>
        <p:nvSpPr>
          <p:cNvPr id="9" name="Text 7"/>
          <p:cNvSpPr txBox="1"/>
          <p:nvPr/>
        </p:nvSpPr>
        <p:spPr>
          <a:xfrm>
            <a:off x="457200" y="3574390"/>
            <a:ext cx="466801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📊 Poor farm planning and inventory management</a:t>
            </a:r>
            <a:endParaRPr lang="en-US" sz="1500" dirty="0"/>
          </a:p>
        </p:txBody>
      </p:sp>
      <p:sp>
        <p:nvSpPr>
          <p:cNvPr id="10" name="Text 8"/>
          <p:cNvSpPr txBox="1"/>
          <p:nvPr/>
        </p:nvSpPr>
        <p:spPr>
          <a:xfrm>
            <a:off x="457200" y="3936492"/>
            <a:ext cx="5972861" cy="51480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🚜 Lack of affordable logistics, storage, equipment, and certified inputs</a:t>
            </a:r>
            <a:endParaRPr lang="en-US" sz="1500" dirty="0"/>
          </a:p>
        </p:txBody>
      </p:sp>
      <p:sp>
        <p:nvSpPr>
          <p:cNvPr id="11" name="Text 9"/>
          <p:cNvSpPr txBox="1"/>
          <p:nvPr/>
        </p:nvSpPr>
        <p:spPr>
          <a:xfrm>
            <a:off x="666598" y="4889297"/>
            <a:ext cx="5015484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Meanwhile, buyers struggle with inconsistent supply, quality uncertainty, and high sourcing costs.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6827825" y="0"/>
            <a:ext cx="57607" cy="6858000"/>
          </a:xfrm>
          <a:prstGeom prst="rect">
            <a:avLst/>
          </a:prstGeom>
          <a:solidFill>
            <a:srgbClr val="2E7D32"/>
          </a:solidFill>
          <a:ln/>
        </p:spPr>
      </p:sp>
      <p:pic>
        <p:nvPicPr>
          <p:cNvPr id="14" name="Image 5" descr="preencoded.png">
            <a:extLst>
              <a:ext uri="{FF2B5EF4-FFF2-40B4-BE49-F238E27FC236}">
                <a16:creationId xmlns:a16="http://schemas.microsoft.com/office/drawing/2014/main" id="{EF8A0A8A-52D8-6713-F907-2E74ECB0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86" r="26286"/>
          <a:stretch/>
        </p:blipFill>
        <p:spPr>
          <a:xfrm>
            <a:off x="6885432" y="12802"/>
            <a:ext cx="48764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501945" y="1591056"/>
            <a:ext cx="6314846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3" name="Shape 1"/>
          <p:cNvSpPr/>
          <p:nvPr/>
        </p:nvSpPr>
        <p:spPr>
          <a:xfrm>
            <a:off x="5501945" y="3590849"/>
            <a:ext cx="2009851" cy="1257300"/>
          </a:xfrm>
          <a:prstGeom prst="roundRect">
            <a:avLst>
              <a:gd name="adj" fmla="val 3306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663794" y="3752698"/>
            <a:ext cx="342900" cy="342900"/>
          </a:xfrm>
          <a:prstGeom prst="roundRect">
            <a:avLst>
              <a:gd name="adj" fmla="val 266667"/>
            </a:avLst>
          </a:prstGeom>
          <a:solidFill>
            <a:srgbClr val="E8F5E9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 l="-33" r="-33"/>
          <a:stretch/>
        </p:blipFill>
        <p:spPr>
          <a:xfrm>
            <a:off x="5748833" y="3847795"/>
            <a:ext cx="171907" cy="15270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7655357" y="3590849"/>
            <a:ext cx="2009851" cy="1257300"/>
          </a:xfrm>
          <a:prstGeom prst="roundRect">
            <a:avLst>
              <a:gd name="adj" fmla="val 3306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817206" y="3810305"/>
            <a:ext cx="342900" cy="342900"/>
          </a:xfrm>
          <a:prstGeom prst="roundRect">
            <a:avLst>
              <a:gd name="adj" fmla="val 266667"/>
            </a:avLst>
          </a:prstGeom>
          <a:solidFill>
            <a:srgbClr val="E8F5E9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912303" y="3905402"/>
            <a:ext cx="152705" cy="152705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9809683" y="3590849"/>
            <a:ext cx="2009851" cy="1257300"/>
          </a:xfrm>
          <a:prstGeom prst="roundRect">
            <a:avLst>
              <a:gd name="adj" fmla="val 3306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9971532" y="3752698"/>
            <a:ext cx="342900" cy="342900"/>
          </a:xfrm>
          <a:prstGeom prst="roundRect">
            <a:avLst>
              <a:gd name="adj" fmla="val 266667"/>
            </a:avLst>
          </a:prstGeom>
          <a:solidFill>
            <a:srgbClr val="FFF3E0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rcRect t="-180" b="-180"/>
          <a:stretch/>
        </p:blipFill>
        <p:spPr>
          <a:xfrm>
            <a:off x="10047427" y="3847795"/>
            <a:ext cx="190195" cy="152705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5501945" y="5038344"/>
            <a:ext cx="95098" cy="95098"/>
          </a:xfrm>
          <a:prstGeom prst="roundRect">
            <a:avLst>
              <a:gd name="adj" fmla="val 961534"/>
            </a:avLst>
          </a:prstGeom>
          <a:solidFill>
            <a:srgbClr val="FFA726"/>
          </a:solidFill>
          <a:ln/>
        </p:spPr>
      </p:sp>
      <p:sp>
        <p:nvSpPr>
          <p:cNvPr id="13" name="Text 8"/>
          <p:cNvSpPr txBox="1"/>
          <p:nvPr/>
        </p:nvSpPr>
        <p:spPr>
          <a:xfrm>
            <a:off x="5616245" y="1628546"/>
            <a:ext cx="23719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SOLUTION — AGRILINK PLATFORM</a:t>
            </a:r>
            <a:endParaRPr lang="en-US" sz="900" dirty="0"/>
          </a:p>
        </p:txBody>
      </p:sp>
      <p:sp>
        <p:nvSpPr>
          <p:cNvPr id="14" name="Text 9"/>
          <p:cNvSpPr txBox="1"/>
          <p:nvPr/>
        </p:nvSpPr>
        <p:spPr>
          <a:xfrm>
            <a:off x="5501945" y="1914754"/>
            <a:ext cx="5696712" cy="9052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dirty="0">
                <a:solidFill>
                  <a:srgbClr val="0F172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AgriLink — Complete Digital Agriculture Ecosystem</a:t>
            </a:r>
            <a:endParaRPr lang="en-US" sz="3000" dirty="0"/>
          </a:p>
        </p:txBody>
      </p:sp>
      <p:sp>
        <p:nvSpPr>
          <p:cNvPr id="15" name="Text 10"/>
          <p:cNvSpPr txBox="1"/>
          <p:nvPr/>
        </p:nvSpPr>
        <p:spPr>
          <a:xfrm>
            <a:off x="5501945" y="2915107"/>
            <a:ext cx="603412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Connecting farmers directly to markets while digitizing the entire farming value chain</a:t>
            </a:r>
            <a:endParaRPr lang="en-US" sz="1300" dirty="0"/>
          </a:p>
        </p:txBody>
      </p:sp>
      <p:sp>
        <p:nvSpPr>
          <p:cNvPr id="16" name="Text 11"/>
          <p:cNvSpPr txBox="1"/>
          <p:nvPr/>
        </p:nvSpPr>
        <p:spPr>
          <a:xfrm>
            <a:off x="6120994" y="3829507"/>
            <a:ext cx="10387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Marketplace</a:t>
            </a:r>
            <a:endParaRPr lang="en-US" sz="1200" dirty="0"/>
          </a:p>
        </p:txBody>
      </p:sp>
      <p:sp>
        <p:nvSpPr>
          <p:cNvPr id="17" name="Text 12"/>
          <p:cNvSpPr txBox="1"/>
          <p:nvPr/>
        </p:nvSpPr>
        <p:spPr>
          <a:xfrm>
            <a:off x="5663794" y="4190695"/>
            <a:ext cx="1519733" cy="362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Direct farmer‑to‑buyer connections</a:t>
            </a:r>
            <a:endParaRPr lang="en-US" sz="1000" dirty="0"/>
          </a:p>
        </p:txBody>
      </p:sp>
      <p:sp>
        <p:nvSpPr>
          <p:cNvPr id="18" name="Text 13"/>
          <p:cNvSpPr txBox="1"/>
          <p:nvPr/>
        </p:nvSpPr>
        <p:spPr>
          <a:xfrm>
            <a:off x="8274406" y="3771900"/>
            <a:ext cx="1086307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Farm Management</a:t>
            </a:r>
            <a:endParaRPr lang="en-US" sz="1200" dirty="0"/>
          </a:p>
        </p:txBody>
      </p:sp>
      <p:sp>
        <p:nvSpPr>
          <p:cNvPr id="19" name="Text 14"/>
          <p:cNvSpPr txBox="1"/>
          <p:nvPr/>
        </p:nvSpPr>
        <p:spPr>
          <a:xfrm>
            <a:off x="7817206" y="4304995"/>
            <a:ext cx="1700784" cy="362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Digital planning, tracking, and insights</a:t>
            </a:r>
            <a:endParaRPr lang="en-US" sz="1000" dirty="0"/>
          </a:p>
        </p:txBody>
      </p:sp>
      <p:sp>
        <p:nvSpPr>
          <p:cNvPr id="20" name="Text 15"/>
          <p:cNvSpPr txBox="1"/>
          <p:nvPr/>
        </p:nvSpPr>
        <p:spPr>
          <a:xfrm>
            <a:off x="10428732" y="3829507"/>
            <a:ext cx="76261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Services</a:t>
            </a:r>
            <a:endParaRPr lang="en-US" sz="1200" dirty="0"/>
          </a:p>
        </p:txBody>
      </p:sp>
      <p:sp>
        <p:nvSpPr>
          <p:cNvPr id="21" name="Text 16"/>
          <p:cNvSpPr txBox="1"/>
          <p:nvPr/>
        </p:nvSpPr>
        <p:spPr>
          <a:xfrm>
            <a:off x="9971532" y="4190695"/>
            <a:ext cx="1452982" cy="3621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Logistics, equipment, storage, inputs</a:t>
            </a:r>
            <a:endParaRPr lang="en-US" sz="1000" dirty="0"/>
          </a:p>
        </p:txBody>
      </p:sp>
      <p:sp>
        <p:nvSpPr>
          <p:cNvPr id="22" name="Text 17"/>
          <p:cNvSpPr txBox="1"/>
          <p:nvPr/>
        </p:nvSpPr>
        <p:spPr>
          <a:xfrm>
            <a:off x="5711342" y="5057546"/>
            <a:ext cx="52578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Accessible via mobile app and USSD for low‑connectivity environments</a:t>
            </a:r>
            <a:endParaRPr lang="en-US" sz="1200" dirty="0"/>
          </a:p>
        </p:txBody>
      </p:sp>
      <p:sp>
        <p:nvSpPr>
          <p:cNvPr id="24" name="Shape 18"/>
          <p:cNvSpPr/>
          <p:nvPr/>
        </p:nvSpPr>
        <p:spPr>
          <a:xfrm>
            <a:off x="0" y="0"/>
            <a:ext cx="57607" cy="6858000"/>
          </a:xfrm>
          <a:prstGeom prst="rect">
            <a:avLst/>
          </a:prstGeom>
          <a:solidFill>
            <a:srgbClr val="2E7D32"/>
          </a:solidFill>
          <a:ln/>
        </p:spPr>
      </p:sp>
      <p:pic>
        <p:nvPicPr>
          <p:cNvPr id="25" name="Image 0" descr="preencoded.png">
            <a:extLst>
              <a:ext uri="{FF2B5EF4-FFF2-40B4-BE49-F238E27FC236}">
                <a16:creationId xmlns:a16="http://schemas.microsoft.com/office/drawing/2014/main" id="{067BB1EB-14B9-1E89-C27B-F83486B38EA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201" r="27201"/>
          <a:stretch/>
        </p:blipFill>
        <p:spPr>
          <a:xfrm>
            <a:off x="84126" y="0"/>
            <a:ext cx="48764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2032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3" name="Shape 1"/>
          <p:cNvSpPr/>
          <p:nvPr/>
        </p:nvSpPr>
        <p:spPr>
          <a:xfrm>
            <a:off x="457200" y="917143"/>
            <a:ext cx="1333195" cy="38405"/>
          </a:xfrm>
          <a:prstGeom prst="rect">
            <a:avLst/>
          </a:prstGeom>
          <a:solidFill>
            <a:srgbClr val="4CAF50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1260043"/>
            <a:ext cx="95098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1613002"/>
            <a:ext cx="95098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965046"/>
            <a:ext cx="95098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7" name="Shape 5"/>
          <p:cNvSpPr/>
          <p:nvPr/>
        </p:nvSpPr>
        <p:spPr>
          <a:xfrm>
            <a:off x="457200" y="2317090"/>
            <a:ext cx="95098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8" name="Shape 6"/>
          <p:cNvSpPr/>
          <p:nvPr/>
        </p:nvSpPr>
        <p:spPr>
          <a:xfrm>
            <a:off x="457200" y="2670048"/>
            <a:ext cx="95098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9" name="Shape 7"/>
          <p:cNvSpPr/>
          <p:nvPr/>
        </p:nvSpPr>
        <p:spPr>
          <a:xfrm>
            <a:off x="457200" y="3022092"/>
            <a:ext cx="95098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10" name="Shape 8"/>
          <p:cNvSpPr/>
          <p:nvPr/>
        </p:nvSpPr>
        <p:spPr>
          <a:xfrm>
            <a:off x="457200" y="3375050"/>
            <a:ext cx="95098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11" name="Shape 9"/>
          <p:cNvSpPr/>
          <p:nvPr/>
        </p:nvSpPr>
        <p:spPr>
          <a:xfrm>
            <a:off x="457200" y="3727094"/>
            <a:ext cx="95098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12" name="Shape 10"/>
          <p:cNvSpPr/>
          <p:nvPr/>
        </p:nvSpPr>
        <p:spPr>
          <a:xfrm>
            <a:off x="457200" y="6439205"/>
            <a:ext cx="6400800" cy="38405"/>
          </a:xfrm>
          <a:prstGeom prst="rect">
            <a:avLst/>
          </a:prstGeom>
          <a:solidFill>
            <a:srgbClr val="81C784"/>
          </a:solidFill>
          <a:ln/>
        </p:spPr>
      </p:sp>
      <p:sp>
        <p:nvSpPr>
          <p:cNvPr id="13" name="Text 11"/>
          <p:cNvSpPr txBox="1"/>
          <p:nvPr/>
        </p:nvSpPr>
        <p:spPr>
          <a:xfrm>
            <a:off x="457200" y="362102"/>
            <a:ext cx="5148986" cy="4864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100" b="1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Key Partners Ecosystem</a:t>
            </a:r>
            <a:endParaRPr lang="en-US" sz="3100" dirty="0"/>
          </a:p>
        </p:txBody>
      </p:sp>
      <p:sp>
        <p:nvSpPr>
          <p:cNvPr id="14" name="Text 12"/>
          <p:cNvSpPr txBox="1"/>
          <p:nvPr/>
        </p:nvSpPr>
        <p:spPr>
          <a:xfrm>
            <a:off x="666598" y="1203350"/>
            <a:ext cx="351495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Farmers' cooperatives &amp; associations</a:t>
            </a:r>
            <a:endParaRPr lang="en-US" sz="1500" dirty="0"/>
          </a:p>
        </p:txBody>
      </p:sp>
      <p:sp>
        <p:nvSpPr>
          <p:cNvPr id="15" name="Text 13"/>
          <p:cNvSpPr txBox="1"/>
          <p:nvPr/>
        </p:nvSpPr>
        <p:spPr>
          <a:xfrm>
            <a:off x="666598" y="1555394"/>
            <a:ext cx="452445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Agro-input suppliers (seed, fertilizer, equipment)</a:t>
            </a:r>
            <a:endParaRPr lang="en-US" sz="1500" dirty="0"/>
          </a:p>
        </p:txBody>
      </p:sp>
      <p:sp>
        <p:nvSpPr>
          <p:cNvPr id="16" name="Text 14"/>
          <p:cNvSpPr txBox="1"/>
          <p:nvPr/>
        </p:nvSpPr>
        <p:spPr>
          <a:xfrm>
            <a:off x="666598" y="1907438"/>
            <a:ext cx="561075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Buyers &amp; distributors (supermarkets, exporters, wholesalers)</a:t>
            </a:r>
            <a:endParaRPr lang="en-US" sz="1500" dirty="0"/>
          </a:p>
        </p:txBody>
      </p:sp>
      <p:sp>
        <p:nvSpPr>
          <p:cNvPr id="17" name="Text 15"/>
          <p:cNvSpPr txBox="1"/>
          <p:nvPr/>
        </p:nvSpPr>
        <p:spPr>
          <a:xfrm>
            <a:off x="666598" y="2260397"/>
            <a:ext cx="348660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Logistics &amp; transportation companies</a:t>
            </a:r>
            <a:endParaRPr lang="en-US" sz="1500" dirty="0"/>
          </a:p>
        </p:txBody>
      </p:sp>
      <p:sp>
        <p:nvSpPr>
          <p:cNvPr id="18" name="Text 16"/>
          <p:cNvSpPr txBox="1"/>
          <p:nvPr/>
        </p:nvSpPr>
        <p:spPr>
          <a:xfrm>
            <a:off x="666598" y="2612441"/>
            <a:ext cx="417240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Mobile payment providers (M-Pesa, Unicoin)</a:t>
            </a:r>
            <a:endParaRPr lang="en-US" sz="1500" dirty="0"/>
          </a:p>
        </p:txBody>
      </p:sp>
      <p:sp>
        <p:nvSpPr>
          <p:cNvPr id="19" name="Text 17"/>
          <p:cNvSpPr txBox="1"/>
          <p:nvPr/>
        </p:nvSpPr>
        <p:spPr>
          <a:xfrm>
            <a:off x="666598" y="2965399"/>
            <a:ext cx="321960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Agronomists &amp; training institutions</a:t>
            </a:r>
            <a:endParaRPr lang="en-US" sz="1500" dirty="0"/>
          </a:p>
        </p:txBody>
      </p:sp>
      <p:sp>
        <p:nvSpPr>
          <p:cNvPr id="20" name="Text 18"/>
          <p:cNvSpPr txBox="1"/>
          <p:nvPr/>
        </p:nvSpPr>
        <p:spPr>
          <a:xfrm>
            <a:off x="666598" y="3317443"/>
            <a:ext cx="438180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Insurance companies &amp; microfinance providers</a:t>
            </a:r>
            <a:endParaRPr lang="en-US" sz="1500" dirty="0"/>
          </a:p>
        </p:txBody>
      </p:sp>
      <p:sp>
        <p:nvSpPr>
          <p:cNvPr id="21" name="Text 19"/>
          <p:cNvSpPr txBox="1"/>
          <p:nvPr/>
        </p:nvSpPr>
        <p:spPr>
          <a:xfrm>
            <a:off x="666598" y="3670402"/>
            <a:ext cx="376275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Government agricultural boards &amp; NGOs</a:t>
            </a:r>
            <a:endParaRPr lang="en-US" sz="1500" dirty="0"/>
          </a:p>
        </p:txBody>
      </p:sp>
      <p:sp>
        <p:nvSpPr>
          <p:cNvPr id="22" name="Shape 20"/>
          <p:cNvSpPr/>
          <p:nvPr/>
        </p:nvSpPr>
        <p:spPr>
          <a:xfrm>
            <a:off x="7315200" y="0"/>
            <a:ext cx="57607" cy="6858000"/>
          </a:xfrm>
          <a:prstGeom prst="rect">
            <a:avLst/>
          </a:prstGeom>
          <a:solidFill>
            <a:srgbClr val="2E7D32"/>
          </a:solidFill>
          <a:ln/>
        </p:spPr>
      </p:sp>
      <p:pic>
        <p:nvPicPr>
          <p:cNvPr id="23" name="Image 0" descr="preencoded.png"/>
          <p:cNvPicPr>
            <a:picLocks noChangeAspect="1"/>
          </p:cNvPicPr>
          <p:nvPr/>
        </p:nvPicPr>
        <p:blipFill>
          <a:blip r:embed="rId3"/>
          <a:srcRect l="26286" r="26286"/>
          <a:stretch/>
        </p:blipFill>
        <p:spPr>
          <a:xfrm>
            <a:off x="7315200" y="-18288"/>
            <a:ext cx="48764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5821985" y="1776679"/>
            <a:ext cx="5915254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3" name="Shape 1"/>
          <p:cNvSpPr/>
          <p:nvPr/>
        </p:nvSpPr>
        <p:spPr>
          <a:xfrm>
            <a:off x="5821985" y="3310128"/>
            <a:ext cx="247802" cy="267005"/>
          </a:xfrm>
          <a:prstGeom prst="roundRect">
            <a:avLst>
              <a:gd name="adj" fmla="val 56770"/>
            </a:avLst>
          </a:prstGeom>
          <a:solidFill>
            <a:srgbClr val="E8F5E9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rcRect t="-100" b="-100"/>
          <a:stretch/>
        </p:blipFill>
        <p:spPr>
          <a:xfrm>
            <a:off x="5884164" y="3366821"/>
            <a:ext cx="114300" cy="15270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5821985" y="3814877"/>
            <a:ext cx="190195" cy="190195"/>
          </a:xfrm>
          <a:prstGeom prst="roundRect">
            <a:avLst>
              <a:gd name="adj" fmla="val 480770"/>
            </a:avLst>
          </a:prstGeom>
          <a:solidFill>
            <a:srgbClr val="4CAF50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rcRect l="-2571" r="-2571"/>
          <a:stretch/>
        </p:blipFill>
        <p:spPr>
          <a:xfrm>
            <a:off x="5864047" y="3853282"/>
            <a:ext cx="105156" cy="11430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5821985" y="4119372"/>
            <a:ext cx="190195" cy="190195"/>
          </a:xfrm>
          <a:prstGeom prst="roundRect">
            <a:avLst>
              <a:gd name="adj" fmla="val 480770"/>
            </a:avLst>
          </a:prstGeom>
          <a:solidFill>
            <a:srgbClr val="4CAF50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rcRect l="-2571" r="-2571"/>
          <a:stretch/>
        </p:blipFill>
        <p:spPr>
          <a:xfrm>
            <a:off x="5864047" y="4157777"/>
            <a:ext cx="105156" cy="114300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5821985" y="4424782"/>
            <a:ext cx="190195" cy="190195"/>
          </a:xfrm>
          <a:prstGeom prst="roundRect">
            <a:avLst>
              <a:gd name="adj" fmla="val 480770"/>
            </a:avLst>
          </a:prstGeom>
          <a:solidFill>
            <a:srgbClr val="4CAF50"/>
          </a:solidFill>
          <a:ln/>
        </p:spPr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rcRect l="-2571" r="-2571"/>
          <a:stretch/>
        </p:blipFill>
        <p:spPr>
          <a:xfrm>
            <a:off x="5864047" y="4462272"/>
            <a:ext cx="105156" cy="114300"/>
          </a:xfrm>
          <a:prstGeom prst="rect">
            <a:avLst/>
          </a:prstGeom>
        </p:spPr>
      </p:pic>
      <p:sp>
        <p:nvSpPr>
          <p:cNvPr id="11" name="Shape 5"/>
          <p:cNvSpPr/>
          <p:nvPr/>
        </p:nvSpPr>
        <p:spPr>
          <a:xfrm>
            <a:off x="8892540" y="3185770"/>
            <a:ext cx="267005" cy="267005"/>
          </a:xfrm>
          <a:prstGeom prst="roundRect">
            <a:avLst>
              <a:gd name="adj" fmla="val 48924"/>
            </a:avLst>
          </a:prstGeom>
          <a:solidFill>
            <a:srgbClr val="FFF3E0"/>
          </a:solidFill>
          <a:ln/>
        </p:spPr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49233" y="3243377"/>
            <a:ext cx="152705" cy="152705"/>
          </a:xfrm>
          <a:prstGeom prst="rect">
            <a:avLst/>
          </a:prstGeom>
        </p:spPr>
      </p:pic>
      <p:sp>
        <p:nvSpPr>
          <p:cNvPr id="13" name="Shape 6"/>
          <p:cNvSpPr/>
          <p:nvPr/>
        </p:nvSpPr>
        <p:spPr>
          <a:xfrm>
            <a:off x="8892540" y="3567074"/>
            <a:ext cx="190195" cy="190195"/>
          </a:xfrm>
          <a:prstGeom prst="roundRect">
            <a:avLst>
              <a:gd name="adj" fmla="val 480770"/>
            </a:avLst>
          </a:prstGeom>
          <a:solidFill>
            <a:srgbClr val="4CAF50"/>
          </a:solidFill>
          <a:ln/>
        </p:spPr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4"/>
          <a:srcRect l="-2571" r="-2571"/>
          <a:stretch/>
        </p:blipFill>
        <p:spPr>
          <a:xfrm>
            <a:off x="8935517" y="3605479"/>
            <a:ext cx="105156" cy="114300"/>
          </a:xfrm>
          <a:prstGeom prst="rect">
            <a:avLst/>
          </a:prstGeom>
        </p:spPr>
      </p:pic>
      <p:sp>
        <p:nvSpPr>
          <p:cNvPr id="15" name="Shape 7"/>
          <p:cNvSpPr/>
          <p:nvPr/>
        </p:nvSpPr>
        <p:spPr>
          <a:xfrm>
            <a:off x="8892540" y="3871570"/>
            <a:ext cx="190195" cy="190195"/>
          </a:xfrm>
          <a:prstGeom prst="roundRect">
            <a:avLst>
              <a:gd name="adj" fmla="val 480770"/>
            </a:avLst>
          </a:prstGeom>
          <a:solidFill>
            <a:srgbClr val="4CAF50"/>
          </a:solidFill>
          <a:ln/>
        </p:spPr>
      </p:sp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4"/>
          <a:srcRect l="-2571" r="-2571"/>
          <a:stretch/>
        </p:blipFill>
        <p:spPr>
          <a:xfrm>
            <a:off x="8935517" y="3909974"/>
            <a:ext cx="105156" cy="114300"/>
          </a:xfrm>
          <a:prstGeom prst="rect">
            <a:avLst/>
          </a:prstGeom>
        </p:spPr>
      </p:pic>
      <p:sp>
        <p:nvSpPr>
          <p:cNvPr id="17" name="Shape 8"/>
          <p:cNvSpPr/>
          <p:nvPr/>
        </p:nvSpPr>
        <p:spPr>
          <a:xfrm>
            <a:off x="8892540" y="4176979"/>
            <a:ext cx="190195" cy="190195"/>
          </a:xfrm>
          <a:prstGeom prst="roundRect">
            <a:avLst>
              <a:gd name="adj" fmla="val 480770"/>
            </a:avLst>
          </a:prstGeom>
          <a:solidFill>
            <a:srgbClr val="4CAF50"/>
          </a:solidFill>
          <a:ln/>
        </p:spPr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4"/>
          <a:srcRect l="-2571" r="-2571"/>
          <a:stretch/>
        </p:blipFill>
        <p:spPr>
          <a:xfrm>
            <a:off x="8935517" y="4214470"/>
            <a:ext cx="105156" cy="114300"/>
          </a:xfrm>
          <a:prstGeom prst="rect">
            <a:avLst/>
          </a:prstGeom>
        </p:spPr>
      </p:pic>
      <p:sp>
        <p:nvSpPr>
          <p:cNvPr id="19" name="Text 9"/>
          <p:cNvSpPr txBox="1"/>
          <p:nvPr/>
        </p:nvSpPr>
        <p:spPr>
          <a:xfrm>
            <a:off x="5936285" y="1814170"/>
            <a:ext cx="3381451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PRODUCT OVERVIEW — FARMER PROFILE &amp; DASHBOARD</a:t>
            </a:r>
            <a:endParaRPr lang="en-US" sz="900" dirty="0"/>
          </a:p>
        </p:txBody>
      </p:sp>
      <p:sp>
        <p:nvSpPr>
          <p:cNvPr id="20" name="Text 10"/>
          <p:cNvSpPr txBox="1"/>
          <p:nvPr/>
        </p:nvSpPr>
        <p:spPr>
          <a:xfrm>
            <a:off x="5821985" y="2100377"/>
            <a:ext cx="4944161" cy="9052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dirty="0">
                <a:solidFill>
                  <a:srgbClr val="0F172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Farmer-Centered Digital Platform</a:t>
            </a:r>
            <a:endParaRPr lang="en-US" sz="3000" dirty="0"/>
          </a:p>
        </p:txBody>
      </p:sp>
      <p:sp>
        <p:nvSpPr>
          <p:cNvPr id="21" name="Text 11"/>
          <p:cNvSpPr txBox="1"/>
          <p:nvPr/>
        </p:nvSpPr>
        <p:spPr>
          <a:xfrm>
            <a:off x="6174943" y="3215030"/>
            <a:ext cx="2233879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a) Farmer Profile &amp; Digital Identity</a:t>
            </a:r>
            <a:endParaRPr lang="en-US" sz="1300" dirty="0"/>
          </a:p>
        </p:txBody>
      </p:sp>
      <p:sp>
        <p:nvSpPr>
          <p:cNvPr id="22" name="Text 12"/>
          <p:cNvSpPr txBox="1"/>
          <p:nvPr/>
        </p:nvSpPr>
        <p:spPr>
          <a:xfrm>
            <a:off x="6126480" y="3834079"/>
            <a:ext cx="17812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Verified farmer profiles</a:t>
            </a:r>
            <a:endParaRPr lang="en-US" sz="1200" dirty="0"/>
          </a:p>
        </p:txBody>
      </p:sp>
      <p:sp>
        <p:nvSpPr>
          <p:cNvPr id="23" name="Text 13"/>
          <p:cNvSpPr txBox="1"/>
          <p:nvPr/>
        </p:nvSpPr>
        <p:spPr>
          <a:xfrm>
            <a:off x="6126480" y="4138574"/>
            <a:ext cx="20574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Capture Farm location, crops.</a:t>
            </a:r>
            <a:endParaRPr lang="en-US" sz="1200" dirty="0"/>
          </a:p>
        </p:txBody>
      </p:sp>
      <p:sp>
        <p:nvSpPr>
          <p:cNvPr id="24" name="Text 14"/>
          <p:cNvSpPr txBox="1"/>
          <p:nvPr/>
        </p:nvSpPr>
        <p:spPr>
          <a:xfrm>
            <a:off x="6126480" y="4443070"/>
            <a:ext cx="2457907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Transaction &amp; production history</a:t>
            </a:r>
            <a:endParaRPr lang="en-US" sz="1200" dirty="0"/>
          </a:p>
        </p:txBody>
      </p:sp>
      <p:sp>
        <p:nvSpPr>
          <p:cNvPr id="25" name="Text 15"/>
          <p:cNvSpPr txBox="1"/>
          <p:nvPr/>
        </p:nvSpPr>
        <p:spPr>
          <a:xfrm>
            <a:off x="9272930" y="3219602"/>
            <a:ext cx="201533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b) My Farm Dashboard</a:t>
            </a:r>
            <a:endParaRPr lang="en-US" sz="1300" dirty="0"/>
          </a:p>
        </p:txBody>
      </p:sp>
      <p:sp>
        <p:nvSpPr>
          <p:cNvPr id="26" name="Text 16"/>
          <p:cNvSpPr txBox="1"/>
          <p:nvPr/>
        </p:nvSpPr>
        <p:spPr>
          <a:xfrm>
            <a:off x="9197035" y="3586277"/>
            <a:ext cx="187726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Farm size &amp; active crops</a:t>
            </a:r>
            <a:endParaRPr lang="en-US" sz="1200" dirty="0"/>
          </a:p>
        </p:txBody>
      </p:sp>
      <p:sp>
        <p:nvSpPr>
          <p:cNvPr id="27" name="Text 17"/>
          <p:cNvSpPr txBox="1"/>
          <p:nvPr/>
        </p:nvSpPr>
        <p:spPr>
          <a:xfrm>
            <a:off x="9197035" y="3890772"/>
            <a:ext cx="170535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Growth stage tracking</a:t>
            </a:r>
            <a:endParaRPr lang="en-US" sz="1200" dirty="0"/>
          </a:p>
        </p:txBody>
      </p:sp>
      <p:sp>
        <p:nvSpPr>
          <p:cNvPr id="28" name="Text 18"/>
          <p:cNvSpPr txBox="1"/>
          <p:nvPr/>
        </p:nvSpPr>
        <p:spPr>
          <a:xfrm>
            <a:off x="9197035" y="4196182"/>
            <a:ext cx="1257300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Expected yields</a:t>
            </a:r>
            <a:endParaRPr lang="en-US" sz="1200" dirty="0"/>
          </a:p>
        </p:txBody>
      </p:sp>
      <p:sp>
        <p:nvSpPr>
          <p:cNvPr id="29" name="Text 19"/>
          <p:cNvSpPr txBox="1"/>
          <p:nvPr/>
        </p:nvSpPr>
        <p:spPr>
          <a:xfrm>
            <a:off x="5821985" y="4900270"/>
            <a:ext cx="4472330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Designed for simplicity and quick field use by agents and farmers.</a:t>
            </a:r>
            <a:endParaRPr lang="en-US" sz="1000" dirty="0"/>
          </a:p>
        </p:txBody>
      </p:sp>
      <p:pic>
        <p:nvPicPr>
          <p:cNvPr id="30" name="Image 8" descr="preencoded.png"/>
          <p:cNvPicPr>
            <a:picLocks noChangeAspect="1"/>
          </p:cNvPicPr>
          <p:nvPr/>
        </p:nvPicPr>
        <p:blipFill>
          <a:blip r:embed="rId6"/>
          <a:srcRect t="2128" b="2128"/>
          <a:stretch/>
        </p:blipFill>
        <p:spPr>
          <a:xfrm>
            <a:off x="0" y="0"/>
            <a:ext cx="5372100" cy="6858000"/>
          </a:xfrm>
          <a:prstGeom prst="rect">
            <a:avLst/>
          </a:prstGeom>
        </p:spPr>
      </p:pic>
      <p:sp>
        <p:nvSpPr>
          <p:cNvPr id="31" name="Shape 20"/>
          <p:cNvSpPr/>
          <p:nvPr/>
        </p:nvSpPr>
        <p:spPr>
          <a:xfrm>
            <a:off x="5307178" y="0"/>
            <a:ext cx="57607" cy="6858000"/>
          </a:xfrm>
          <a:prstGeom prst="rect">
            <a:avLst/>
          </a:prstGeom>
          <a:solidFill>
            <a:srgbClr val="2E7D32"/>
          </a:solidFill>
          <a:ln/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133856"/>
            <a:ext cx="5915254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2581351"/>
            <a:ext cx="5915254" cy="1485900"/>
          </a:xfrm>
          <a:prstGeom prst="rect">
            <a:avLst/>
          </a:prstGeom>
          <a:solidFill>
            <a:srgbClr val="F9FAFB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2581351"/>
            <a:ext cx="57607" cy="1485900"/>
          </a:xfrm>
          <a:prstGeom prst="rect">
            <a:avLst/>
          </a:prstGeom>
          <a:solidFill>
            <a:srgbClr val="4CAF50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4219956"/>
            <a:ext cx="5915254" cy="1505102"/>
          </a:xfrm>
          <a:prstGeom prst="rect">
            <a:avLst/>
          </a:prstGeom>
          <a:solidFill>
            <a:srgbClr val="FFFFFF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6" name="Text 4"/>
          <p:cNvSpPr txBox="1"/>
          <p:nvPr/>
        </p:nvSpPr>
        <p:spPr>
          <a:xfrm>
            <a:off x="571500" y="1171346"/>
            <a:ext cx="3333902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PRODUCT OVERVIEW — INVENTORY &amp; CROP CALENDAR</a:t>
            </a:r>
            <a:endParaRPr lang="en-US" sz="900" dirty="0"/>
          </a:p>
        </p:txBody>
      </p:sp>
      <p:sp>
        <p:nvSpPr>
          <p:cNvPr id="7" name="Text 5"/>
          <p:cNvSpPr txBox="1"/>
          <p:nvPr/>
        </p:nvSpPr>
        <p:spPr>
          <a:xfrm>
            <a:off x="457200" y="1495044"/>
            <a:ext cx="6077102" cy="9052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dirty="0">
                <a:solidFill>
                  <a:srgbClr val="0F172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Smart Inventory Management &amp; Planning</a:t>
            </a:r>
            <a:endParaRPr lang="en-US" sz="3000" dirty="0"/>
          </a:p>
        </p:txBody>
      </p:sp>
      <p:sp>
        <p:nvSpPr>
          <p:cNvPr id="8" name="Text 6"/>
          <p:cNvSpPr txBox="1"/>
          <p:nvPr/>
        </p:nvSpPr>
        <p:spPr>
          <a:xfrm>
            <a:off x="666598" y="2762402"/>
            <a:ext cx="2729484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(c) Inventory &amp; Product Listings</a:t>
            </a:r>
            <a:endParaRPr lang="en-US" sz="1300" dirty="0"/>
          </a:p>
        </p:txBody>
      </p:sp>
      <p:sp>
        <p:nvSpPr>
          <p:cNvPr id="9" name="Text 7"/>
          <p:cNvSpPr txBox="1"/>
          <p:nvPr/>
        </p:nvSpPr>
        <p:spPr>
          <a:xfrm>
            <a:off x="666598" y="3095244"/>
            <a:ext cx="283372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Available stock </a:t>
            </a:r>
            <a:endParaRPr lang="en-US" sz="1300" dirty="0"/>
          </a:p>
        </p:txBody>
      </p:sp>
      <p:sp>
        <p:nvSpPr>
          <p:cNvPr id="10" name="Text 8"/>
          <p:cNvSpPr txBox="1"/>
          <p:nvPr/>
        </p:nvSpPr>
        <p:spPr>
          <a:xfrm>
            <a:off x="666598" y="3390595"/>
            <a:ext cx="274868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Reserved vs ready to sale </a:t>
            </a:r>
            <a:endParaRPr lang="en-US" sz="1300" dirty="0"/>
          </a:p>
        </p:txBody>
      </p:sp>
      <p:sp>
        <p:nvSpPr>
          <p:cNvPr id="11" name="Text 9"/>
          <p:cNvSpPr txBox="1"/>
          <p:nvPr/>
        </p:nvSpPr>
        <p:spPr>
          <a:xfrm>
            <a:off x="666598" y="3685946"/>
            <a:ext cx="277703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Live product listings for buyers</a:t>
            </a:r>
            <a:endParaRPr lang="en-US" sz="1300" dirty="0"/>
          </a:p>
        </p:txBody>
      </p:sp>
      <p:sp>
        <p:nvSpPr>
          <p:cNvPr id="12" name="Text 10"/>
          <p:cNvSpPr txBox="1"/>
          <p:nvPr/>
        </p:nvSpPr>
        <p:spPr>
          <a:xfrm>
            <a:off x="619049" y="4410151"/>
            <a:ext cx="2882189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(d) Harvest Date &amp; Crop Calendar</a:t>
            </a:r>
            <a:endParaRPr lang="en-US" sz="1300" dirty="0"/>
          </a:p>
        </p:txBody>
      </p:sp>
      <p:sp>
        <p:nvSpPr>
          <p:cNvPr id="13" name="Text 11"/>
          <p:cNvSpPr txBox="1"/>
          <p:nvPr/>
        </p:nvSpPr>
        <p:spPr>
          <a:xfrm>
            <a:off x="619049" y="4743907"/>
            <a:ext cx="3653028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Crop specific planting dates &amp; harvest timelines</a:t>
            </a:r>
            <a:endParaRPr lang="en-US" sz="1300" dirty="0"/>
          </a:p>
        </p:txBody>
      </p:sp>
      <p:sp>
        <p:nvSpPr>
          <p:cNvPr id="14" name="Text 12"/>
          <p:cNvSpPr txBox="1"/>
          <p:nvPr/>
        </p:nvSpPr>
        <p:spPr>
          <a:xfrm>
            <a:off x="619049" y="5038344"/>
            <a:ext cx="3567989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Input schedules (fertilizer &amp; insecticides)</a:t>
            </a:r>
            <a:endParaRPr lang="en-US" sz="1300" dirty="0"/>
          </a:p>
        </p:txBody>
      </p:sp>
      <p:sp>
        <p:nvSpPr>
          <p:cNvPr id="15" name="Text 13"/>
          <p:cNvSpPr txBox="1"/>
          <p:nvPr/>
        </p:nvSpPr>
        <p:spPr>
          <a:xfrm>
            <a:off x="619049" y="5333695"/>
            <a:ext cx="2481682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• Weather &amp; agronomy alerts</a:t>
            </a:r>
            <a:endParaRPr lang="en-US" sz="1300" dirty="0"/>
          </a:p>
        </p:txBody>
      </p:sp>
      <p:pic>
        <p:nvPicPr>
          <p:cNvPr id="16" name="Image 0" descr="preencoded.png"/>
          <p:cNvPicPr>
            <a:picLocks noChangeAspect="1"/>
          </p:cNvPicPr>
          <p:nvPr/>
        </p:nvPicPr>
        <p:blipFill>
          <a:blip r:embed="rId3"/>
          <a:srcRect l="23953" r="23953"/>
          <a:stretch/>
        </p:blipFill>
        <p:spPr>
          <a:xfrm>
            <a:off x="6827825" y="0"/>
            <a:ext cx="5372100" cy="6858000"/>
          </a:xfrm>
          <a:prstGeom prst="rect">
            <a:avLst/>
          </a:prstGeom>
        </p:spPr>
      </p:pic>
      <p:sp>
        <p:nvSpPr>
          <p:cNvPr id="17" name="Shape 14"/>
          <p:cNvSpPr/>
          <p:nvPr/>
        </p:nvSpPr>
        <p:spPr>
          <a:xfrm>
            <a:off x="6827825" y="0"/>
            <a:ext cx="57607" cy="68580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567A07-0AB3-E839-7525-0B673D5BDA71}"/>
              </a:ext>
            </a:extLst>
          </p:cNvPr>
          <p:cNvSpPr txBox="1"/>
          <p:nvPr/>
        </p:nvSpPr>
        <p:spPr>
          <a:xfrm>
            <a:off x="391059" y="5858560"/>
            <a:ext cx="610108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Inter"/>
              </a:rPr>
              <a:t>This reduces guesswork and improves farm productivity.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381305"/>
            <a:ext cx="11277295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1642262"/>
            <a:ext cx="2704795" cy="942746"/>
          </a:xfrm>
          <a:prstGeom prst="roundRect">
            <a:avLst>
              <a:gd name="adj" fmla="val 7838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619049" y="1804111"/>
            <a:ext cx="342900" cy="342900"/>
          </a:xfrm>
          <a:prstGeom prst="roundRect">
            <a:avLst>
              <a:gd name="adj" fmla="val 29630"/>
            </a:avLst>
          </a:prstGeom>
          <a:solidFill>
            <a:srgbClr val="E8F5E9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rcRect t="-180" b="-180"/>
          <a:stretch/>
        </p:blipFill>
        <p:spPr>
          <a:xfrm>
            <a:off x="694944" y="1899209"/>
            <a:ext cx="190195" cy="152705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3314700" y="1642262"/>
            <a:ext cx="2704795" cy="942746"/>
          </a:xfrm>
          <a:prstGeom prst="roundRect">
            <a:avLst>
              <a:gd name="adj" fmla="val 7838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3476549" y="1804111"/>
            <a:ext cx="342900" cy="342900"/>
          </a:xfrm>
          <a:prstGeom prst="roundRect">
            <a:avLst>
              <a:gd name="adj" fmla="val 29630"/>
            </a:avLst>
          </a:prstGeom>
          <a:solidFill>
            <a:srgbClr val="FFF3E0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rcRect t="-43" b="-43"/>
          <a:stretch/>
        </p:blipFill>
        <p:spPr>
          <a:xfrm>
            <a:off x="3581705" y="1899209"/>
            <a:ext cx="133502" cy="152705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6172200" y="1642262"/>
            <a:ext cx="2704795" cy="942746"/>
          </a:xfrm>
          <a:prstGeom prst="roundRect">
            <a:avLst>
              <a:gd name="adj" fmla="val 7838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334049" y="1804111"/>
            <a:ext cx="342900" cy="342900"/>
          </a:xfrm>
          <a:prstGeom prst="roundRect">
            <a:avLst>
              <a:gd name="adj" fmla="val 29630"/>
            </a:avLst>
          </a:prstGeom>
          <a:solidFill>
            <a:srgbClr val="E8F5E9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rcRect t="-180" b="-180"/>
          <a:stretch/>
        </p:blipFill>
        <p:spPr>
          <a:xfrm>
            <a:off x="6409944" y="1899209"/>
            <a:ext cx="190195" cy="152705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9029700" y="1642262"/>
            <a:ext cx="2704795" cy="942746"/>
          </a:xfrm>
          <a:prstGeom prst="roundRect">
            <a:avLst>
              <a:gd name="adj" fmla="val 7838"/>
            </a:avLst>
          </a:prstGeom>
          <a:solidFill>
            <a:srgbClr val="F9FAFB"/>
          </a:solidFill>
          <a:ln w="12700">
            <a:solidFill>
              <a:srgbClr val="E5E7EB"/>
            </a:solidFill>
            <a:prstDash val="solid"/>
          </a:ln>
        </p:spPr>
      </p:sp>
      <p:sp>
        <p:nvSpPr>
          <p:cNvPr id="13" name="Shape 8"/>
          <p:cNvSpPr/>
          <p:nvPr/>
        </p:nvSpPr>
        <p:spPr>
          <a:xfrm>
            <a:off x="9191549" y="1804111"/>
            <a:ext cx="342900" cy="342900"/>
          </a:xfrm>
          <a:prstGeom prst="roundRect">
            <a:avLst>
              <a:gd name="adj" fmla="val 29630"/>
            </a:avLst>
          </a:prstGeom>
          <a:solidFill>
            <a:srgbClr val="E8F5E9"/>
          </a:solidFill>
          <a:ln/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286646" y="1899209"/>
            <a:ext cx="152705" cy="152705"/>
          </a:xfrm>
          <a:prstGeom prst="rect">
            <a:avLst/>
          </a:prstGeom>
        </p:spPr>
      </p:pic>
      <p:sp>
        <p:nvSpPr>
          <p:cNvPr id="15" name="Text 9"/>
          <p:cNvSpPr txBox="1"/>
          <p:nvPr/>
        </p:nvSpPr>
        <p:spPr>
          <a:xfrm>
            <a:off x="571500" y="418795"/>
            <a:ext cx="2343607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INTEGRATED SERVICES MARKETPLACE</a:t>
            </a:r>
            <a:endParaRPr lang="en-US" sz="900" dirty="0"/>
          </a:p>
        </p:txBody>
      </p:sp>
      <p:sp>
        <p:nvSpPr>
          <p:cNvPr id="16" name="Text 10"/>
          <p:cNvSpPr txBox="1"/>
          <p:nvPr/>
        </p:nvSpPr>
        <p:spPr>
          <a:xfrm>
            <a:off x="457200" y="705002"/>
            <a:ext cx="5572354" cy="4197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700" dirty="0">
                <a:solidFill>
                  <a:srgbClr val="0F172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Removing Operational Barriers</a:t>
            </a:r>
            <a:endParaRPr lang="en-US" sz="2700" dirty="0"/>
          </a:p>
        </p:txBody>
      </p:sp>
      <p:sp>
        <p:nvSpPr>
          <p:cNvPr id="17" name="Text 11"/>
          <p:cNvSpPr txBox="1"/>
          <p:nvPr/>
        </p:nvSpPr>
        <p:spPr>
          <a:xfrm>
            <a:off x="457200" y="1223467"/>
            <a:ext cx="538673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All services discoverable, bookable, and trackable inside the app</a:t>
            </a:r>
            <a:endParaRPr lang="en-US" sz="1300" dirty="0"/>
          </a:p>
        </p:txBody>
      </p:sp>
      <p:sp>
        <p:nvSpPr>
          <p:cNvPr id="18" name="Text 12"/>
          <p:cNvSpPr txBox="1"/>
          <p:nvPr/>
        </p:nvSpPr>
        <p:spPr>
          <a:xfrm>
            <a:off x="1076249" y="1880006"/>
            <a:ext cx="78181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Logistics</a:t>
            </a:r>
            <a:endParaRPr lang="en-US" sz="1200" dirty="0"/>
          </a:p>
        </p:txBody>
      </p:sp>
      <p:sp>
        <p:nvSpPr>
          <p:cNvPr id="19" name="Text 13"/>
          <p:cNvSpPr txBox="1"/>
          <p:nvPr/>
        </p:nvSpPr>
        <p:spPr>
          <a:xfrm>
            <a:off x="619049" y="2242109"/>
            <a:ext cx="192938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Transport booking &amp; tracking</a:t>
            </a:r>
            <a:endParaRPr lang="en-US" sz="1000" dirty="0"/>
          </a:p>
        </p:txBody>
      </p:sp>
      <p:sp>
        <p:nvSpPr>
          <p:cNvPr id="20" name="Text 14"/>
          <p:cNvSpPr txBox="1"/>
          <p:nvPr/>
        </p:nvSpPr>
        <p:spPr>
          <a:xfrm>
            <a:off x="3933749" y="1880006"/>
            <a:ext cx="107716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Cold Storage</a:t>
            </a:r>
            <a:endParaRPr lang="en-US" sz="1200" dirty="0"/>
          </a:p>
        </p:txBody>
      </p:sp>
      <p:sp>
        <p:nvSpPr>
          <p:cNvPr id="21" name="Text 15"/>
          <p:cNvSpPr txBox="1"/>
          <p:nvPr/>
        </p:nvSpPr>
        <p:spPr>
          <a:xfrm>
            <a:off x="3476549" y="2242109"/>
            <a:ext cx="170078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Reduce post‑harvest loss</a:t>
            </a:r>
            <a:endParaRPr lang="en-US" sz="1000" dirty="0"/>
          </a:p>
        </p:txBody>
      </p:sp>
      <p:sp>
        <p:nvSpPr>
          <p:cNvPr id="22" name="Text 16"/>
          <p:cNvSpPr txBox="1"/>
          <p:nvPr/>
        </p:nvSpPr>
        <p:spPr>
          <a:xfrm>
            <a:off x="6791249" y="1880006"/>
            <a:ext cx="1410005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Equipment Rental</a:t>
            </a:r>
            <a:endParaRPr lang="en-US" sz="1200" dirty="0"/>
          </a:p>
        </p:txBody>
      </p:sp>
      <p:sp>
        <p:nvSpPr>
          <p:cNvPr id="23" name="Text 17"/>
          <p:cNvSpPr txBox="1"/>
          <p:nvPr/>
        </p:nvSpPr>
        <p:spPr>
          <a:xfrm>
            <a:off x="6334049" y="2242109"/>
            <a:ext cx="1643177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Tractors, irrigation, tools</a:t>
            </a:r>
            <a:endParaRPr lang="en-US" sz="1000" dirty="0"/>
          </a:p>
        </p:txBody>
      </p:sp>
      <p:sp>
        <p:nvSpPr>
          <p:cNvPr id="24" name="Text 18"/>
          <p:cNvSpPr txBox="1"/>
          <p:nvPr/>
        </p:nvSpPr>
        <p:spPr>
          <a:xfrm>
            <a:off x="9648749" y="1880006"/>
            <a:ext cx="1534363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Inputs Marketplace</a:t>
            </a:r>
            <a:endParaRPr lang="en-US" sz="1200" dirty="0"/>
          </a:p>
        </p:txBody>
      </p:sp>
      <p:sp>
        <p:nvSpPr>
          <p:cNvPr id="25" name="Text 19"/>
          <p:cNvSpPr txBox="1"/>
          <p:nvPr/>
        </p:nvSpPr>
        <p:spPr>
          <a:xfrm>
            <a:off x="9191549" y="2242109"/>
            <a:ext cx="1815084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37415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Certified seeds &amp; fertilizers</a:t>
            </a:r>
            <a:endParaRPr lang="en-US" sz="1000" dirty="0"/>
          </a:p>
        </p:txBody>
      </p:sp>
      <p:sp>
        <p:nvSpPr>
          <p:cNvPr id="26" name="Shape 20"/>
          <p:cNvSpPr/>
          <p:nvPr/>
        </p:nvSpPr>
        <p:spPr>
          <a:xfrm>
            <a:off x="457200" y="4457700"/>
            <a:ext cx="5562295" cy="2018995"/>
          </a:xfrm>
          <a:prstGeom prst="roundRect">
            <a:avLst>
              <a:gd name="adj" fmla="val 1709"/>
            </a:avLst>
          </a:prstGeom>
          <a:noFill/>
          <a:ln w="12700">
            <a:solidFill>
              <a:srgbClr val="E5E7EB"/>
            </a:solidFill>
            <a:prstDash val="solid"/>
          </a:ln>
        </p:spPr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7"/>
          <a:srcRect t="22961" b="22961"/>
          <a:stretch/>
        </p:blipFill>
        <p:spPr>
          <a:xfrm>
            <a:off x="466344" y="4466844"/>
            <a:ext cx="5544007" cy="2000707"/>
          </a:xfrm>
          <a:prstGeom prst="rect">
            <a:avLst/>
          </a:prstGeom>
        </p:spPr>
      </p:pic>
      <p:sp>
        <p:nvSpPr>
          <p:cNvPr id="28" name="Shape 21"/>
          <p:cNvSpPr/>
          <p:nvPr/>
        </p:nvSpPr>
        <p:spPr>
          <a:xfrm>
            <a:off x="466344" y="6115507"/>
            <a:ext cx="1923898" cy="352044"/>
          </a:xfrm>
          <a:prstGeom prst="rect">
            <a:avLst/>
          </a:prstGeom>
          <a:solidFill>
            <a:srgbClr val="0F172A">
              <a:alpha val="55000"/>
            </a:srgbClr>
          </a:solidFill>
          <a:ln/>
        </p:spPr>
      </p:sp>
      <p:sp>
        <p:nvSpPr>
          <p:cNvPr id="29" name="Text 22"/>
          <p:cNvSpPr txBox="1"/>
          <p:nvPr/>
        </p:nvSpPr>
        <p:spPr>
          <a:xfrm>
            <a:off x="580644" y="6210605"/>
            <a:ext cx="179588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Equipment Rental in Action</a:t>
            </a:r>
            <a:endParaRPr lang="en-US" sz="1000" dirty="0"/>
          </a:p>
        </p:txBody>
      </p:sp>
      <p:sp>
        <p:nvSpPr>
          <p:cNvPr id="30" name="Shape 23"/>
          <p:cNvSpPr/>
          <p:nvPr/>
        </p:nvSpPr>
        <p:spPr>
          <a:xfrm>
            <a:off x="6172200" y="4457700"/>
            <a:ext cx="5562295" cy="2018995"/>
          </a:xfrm>
          <a:prstGeom prst="roundRect">
            <a:avLst>
              <a:gd name="adj" fmla="val 1709"/>
            </a:avLst>
          </a:prstGeom>
          <a:noFill/>
          <a:ln w="12700">
            <a:solidFill>
              <a:srgbClr val="E5E7EB"/>
            </a:solidFill>
            <a:prstDash val="solid"/>
          </a:ln>
        </p:spPr>
      </p:sp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 t="21836" b="21836"/>
          <a:stretch/>
        </p:blipFill>
        <p:spPr>
          <a:xfrm>
            <a:off x="6181344" y="4466844"/>
            <a:ext cx="5544007" cy="2000707"/>
          </a:xfrm>
          <a:prstGeom prst="rect">
            <a:avLst/>
          </a:prstGeom>
        </p:spPr>
      </p:pic>
      <p:sp>
        <p:nvSpPr>
          <p:cNvPr id="32" name="Shape 24"/>
          <p:cNvSpPr/>
          <p:nvPr/>
        </p:nvSpPr>
        <p:spPr>
          <a:xfrm>
            <a:off x="6181344" y="6115507"/>
            <a:ext cx="2038198" cy="352044"/>
          </a:xfrm>
          <a:prstGeom prst="rect">
            <a:avLst/>
          </a:prstGeom>
          <a:solidFill>
            <a:srgbClr val="0F172A">
              <a:alpha val="55000"/>
            </a:srgbClr>
          </a:solidFill>
          <a:ln/>
        </p:spPr>
      </p:sp>
      <p:sp>
        <p:nvSpPr>
          <p:cNvPr id="33" name="Text 25"/>
          <p:cNvSpPr txBox="1"/>
          <p:nvPr/>
        </p:nvSpPr>
        <p:spPr>
          <a:xfrm>
            <a:off x="6295644" y="6210605"/>
            <a:ext cx="1910182" cy="1627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0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Cold Storage &amp; Warehousing</a:t>
            </a:r>
            <a:endParaRPr lang="en-US" sz="1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81F04-829D-D73A-1E08-82A094C7FAD9}"/>
              </a:ext>
            </a:extLst>
          </p:cNvPr>
          <p:cNvSpPr txBox="1"/>
          <p:nvPr/>
        </p:nvSpPr>
        <p:spPr>
          <a:xfrm>
            <a:off x="428549" y="2810170"/>
            <a:ext cx="609600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latin typeface="Inter"/>
              </a:rPr>
              <a:t>Beyond selling produce, </a:t>
            </a:r>
            <a:r>
              <a:rPr lang="en-US" sz="1300" dirty="0" err="1">
                <a:latin typeface="Inter"/>
              </a:rPr>
              <a:t>AgriLink</a:t>
            </a:r>
            <a:r>
              <a:rPr lang="en-US" sz="1300" dirty="0">
                <a:latin typeface="Inter"/>
              </a:rPr>
              <a:t> removes operational barriers.</a:t>
            </a:r>
          </a:p>
          <a:p>
            <a:endParaRPr lang="en-US" sz="1300" dirty="0">
              <a:latin typeface="Inter"/>
            </a:endParaRPr>
          </a:p>
          <a:p>
            <a:r>
              <a:rPr lang="en-US" sz="1300" dirty="0">
                <a:latin typeface="Inter"/>
              </a:rPr>
              <a:t>This directly reduces post harvest losses and operational costs.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57200" y="1404518"/>
            <a:ext cx="5915254" cy="228600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2414930"/>
            <a:ext cx="342900" cy="342900"/>
          </a:xfrm>
          <a:prstGeom prst="roundRect">
            <a:avLst>
              <a:gd name="adj" fmla="val 266667"/>
            </a:avLst>
          </a:prstGeom>
          <a:solidFill>
            <a:srgbClr val="2E7D32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3053182"/>
            <a:ext cx="342900" cy="342900"/>
          </a:xfrm>
          <a:prstGeom prst="roundRect">
            <a:avLst>
              <a:gd name="adj" fmla="val 266667"/>
            </a:avLst>
          </a:prstGeom>
          <a:solidFill>
            <a:srgbClr val="4CAF50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3690518"/>
            <a:ext cx="342900" cy="342900"/>
          </a:xfrm>
          <a:prstGeom prst="roundRect">
            <a:avLst>
              <a:gd name="adj" fmla="val 266667"/>
            </a:avLst>
          </a:prstGeom>
          <a:solidFill>
            <a:srgbClr val="2E7D32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4328770"/>
            <a:ext cx="342900" cy="342900"/>
          </a:xfrm>
          <a:prstGeom prst="roundRect">
            <a:avLst>
              <a:gd name="adj" fmla="val 266667"/>
            </a:avLst>
          </a:prstGeom>
          <a:solidFill>
            <a:srgbClr val="4CAF50"/>
          </a:solidFill>
          <a:ln/>
        </p:spPr>
      </p:sp>
      <p:sp>
        <p:nvSpPr>
          <p:cNvPr id="7" name="Shape 5"/>
          <p:cNvSpPr/>
          <p:nvPr/>
        </p:nvSpPr>
        <p:spPr>
          <a:xfrm>
            <a:off x="457200" y="4967021"/>
            <a:ext cx="342900" cy="342900"/>
          </a:xfrm>
          <a:prstGeom prst="roundRect">
            <a:avLst>
              <a:gd name="adj" fmla="val 266667"/>
            </a:avLst>
          </a:prstGeom>
          <a:solidFill>
            <a:srgbClr val="FFA726"/>
          </a:solidFill>
          <a:ln/>
        </p:spPr>
      </p:sp>
      <p:sp>
        <p:nvSpPr>
          <p:cNvPr id="8" name="Text 6"/>
          <p:cNvSpPr txBox="1"/>
          <p:nvPr/>
        </p:nvSpPr>
        <p:spPr>
          <a:xfrm>
            <a:off x="571500" y="1442923"/>
            <a:ext cx="1000354" cy="14356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IT WORKS</a:t>
            </a:r>
            <a:endParaRPr lang="en-US" sz="900" dirty="0"/>
          </a:p>
        </p:txBody>
      </p:sp>
      <p:sp>
        <p:nvSpPr>
          <p:cNvPr id="9" name="Text 7"/>
          <p:cNvSpPr txBox="1"/>
          <p:nvPr/>
        </p:nvSpPr>
        <p:spPr>
          <a:xfrm>
            <a:off x="457200" y="1729130"/>
            <a:ext cx="4515307" cy="4672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dirty="0">
                <a:solidFill>
                  <a:srgbClr val="0F172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Simple 5‑Step Process</a:t>
            </a:r>
            <a:endParaRPr lang="en-US" sz="3000" dirty="0"/>
          </a:p>
        </p:txBody>
      </p:sp>
      <p:sp>
        <p:nvSpPr>
          <p:cNvPr id="10" name="Text 8"/>
          <p:cNvSpPr txBox="1"/>
          <p:nvPr/>
        </p:nvSpPr>
        <p:spPr>
          <a:xfrm>
            <a:off x="596189" y="2490826"/>
            <a:ext cx="181051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200" dirty="0"/>
          </a:p>
        </p:txBody>
      </p:sp>
      <p:sp>
        <p:nvSpPr>
          <p:cNvPr id="11" name="Text 9"/>
          <p:cNvSpPr txBox="1"/>
          <p:nvPr/>
        </p:nvSpPr>
        <p:spPr>
          <a:xfrm>
            <a:off x="952805" y="2443277"/>
            <a:ext cx="814730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Register</a:t>
            </a:r>
            <a:endParaRPr lang="en-US" sz="1300" dirty="0"/>
          </a:p>
        </p:txBody>
      </p:sp>
      <p:sp>
        <p:nvSpPr>
          <p:cNvPr id="12" name="Text 10"/>
          <p:cNvSpPr txBox="1"/>
          <p:nvPr/>
        </p:nvSpPr>
        <p:spPr>
          <a:xfrm>
            <a:off x="952805" y="2691079"/>
            <a:ext cx="230520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Farmer registers (App / USSD)</a:t>
            </a:r>
            <a:endParaRPr lang="en-US" sz="1200" dirty="0"/>
          </a:p>
        </p:txBody>
      </p:sp>
      <p:sp>
        <p:nvSpPr>
          <p:cNvPr id="13" name="Text 11"/>
          <p:cNvSpPr txBox="1"/>
          <p:nvPr/>
        </p:nvSpPr>
        <p:spPr>
          <a:xfrm>
            <a:off x="581558" y="3129077"/>
            <a:ext cx="21031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200" dirty="0"/>
          </a:p>
        </p:txBody>
      </p:sp>
      <p:sp>
        <p:nvSpPr>
          <p:cNvPr id="14" name="Text 12"/>
          <p:cNvSpPr txBox="1"/>
          <p:nvPr/>
        </p:nvSpPr>
        <p:spPr>
          <a:xfrm>
            <a:off x="952805" y="3081528"/>
            <a:ext cx="614477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Setup</a:t>
            </a:r>
            <a:endParaRPr lang="en-US" sz="1300" dirty="0"/>
          </a:p>
        </p:txBody>
      </p:sp>
      <p:sp>
        <p:nvSpPr>
          <p:cNvPr id="15" name="Text 13"/>
          <p:cNvSpPr txBox="1"/>
          <p:nvPr/>
        </p:nvSpPr>
        <p:spPr>
          <a:xfrm>
            <a:off x="952805" y="3329330"/>
            <a:ext cx="3400654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Farm profile, crops, inventory &amp; harvest dates</a:t>
            </a:r>
            <a:endParaRPr lang="en-US" sz="1200" dirty="0"/>
          </a:p>
        </p:txBody>
      </p:sp>
      <p:sp>
        <p:nvSpPr>
          <p:cNvPr id="16" name="Text 14"/>
          <p:cNvSpPr txBox="1"/>
          <p:nvPr/>
        </p:nvSpPr>
        <p:spPr>
          <a:xfrm>
            <a:off x="579730" y="3767328"/>
            <a:ext cx="21945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200" dirty="0"/>
          </a:p>
        </p:txBody>
      </p:sp>
      <p:sp>
        <p:nvSpPr>
          <p:cNvPr id="17" name="Text 15"/>
          <p:cNvSpPr txBox="1"/>
          <p:nvPr/>
        </p:nvSpPr>
        <p:spPr>
          <a:xfrm>
            <a:off x="952805" y="3719779"/>
            <a:ext cx="833933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Connect</a:t>
            </a:r>
            <a:endParaRPr lang="en-US" sz="1300" dirty="0"/>
          </a:p>
        </p:txBody>
      </p:sp>
      <p:sp>
        <p:nvSpPr>
          <p:cNvPr id="18" name="Text 16"/>
          <p:cNvSpPr txBox="1"/>
          <p:nvPr/>
        </p:nvSpPr>
        <p:spPr>
          <a:xfrm>
            <a:off x="952805" y="3967582"/>
            <a:ext cx="310530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Buyers browse, pre‑book, or place orders</a:t>
            </a:r>
            <a:endParaRPr lang="en-US" sz="1200" dirty="0"/>
          </a:p>
        </p:txBody>
      </p:sp>
      <p:sp>
        <p:nvSpPr>
          <p:cNvPr id="19" name="Text 17"/>
          <p:cNvSpPr txBox="1"/>
          <p:nvPr/>
        </p:nvSpPr>
        <p:spPr>
          <a:xfrm>
            <a:off x="577901" y="4405579"/>
            <a:ext cx="219456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1200" dirty="0"/>
          </a:p>
        </p:txBody>
      </p:sp>
      <p:sp>
        <p:nvSpPr>
          <p:cNvPr id="20" name="Text 18"/>
          <p:cNvSpPr txBox="1"/>
          <p:nvPr/>
        </p:nvSpPr>
        <p:spPr>
          <a:xfrm>
            <a:off x="952805" y="4358030"/>
            <a:ext cx="805586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Arrange</a:t>
            </a:r>
            <a:endParaRPr lang="en-US" sz="1300" dirty="0"/>
          </a:p>
        </p:txBody>
      </p:sp>
      <p:sp>
        <p:nvSpPr>
          <p:cNvPr id="21" name="Text 19"/>
          <p:cNvSpPr txBox="1"/>
          <p:nvPr/>
        </p:nvSpPr>
        <p:spPr>
          <a:xfrm>
            <a:off x="952805" y="4604918"/>
            <a:ext cx="238201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Logistics &amp; storage via platform</a:t>
            </a:r>
            <a:endParaRPr lang="en-US" sz="1200" dirty="0"/>
          </a:p>
        </p:txBody>
      </p:sp>
      <p:sp>
        <p:nvSpPr>
          <p:cNvPr id="22" name="Text 20"/>
          <p:cNvSpPr txBox="1"/>
          <p:nvPr/>
        </p:nvSpPr>
        <p:spPr>
          <a:xfrm>
            <a:off x="581558" y="5043830"/>
            <a:ext cx="210312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1200" dirty="0"/>
          </a:p>
        </p:txBody>
      </p:sp>
      <p:sp>
        <p:nvSpPr>
          <p:cNvPr id="23" name="Text 21"/>
          <p:cNvSpPr txBox="1"/>
          <p:nvPr/>
        </p:nvSpPr>
        <p:spPr>
          <a:xfrm>
            <a:off x="952805" y="4996282"/>
            <a:ext cx="824789" cy="2002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300" b="1" dirty="0">
                <a:solidFill>
                  <a:srgbClr val="0F172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Get Paid</a:t>
            </a:r>
            <a:endParaRPr lang="en-US" sz="1300" dirty="0"/>
          </a:p>
        </p:txBody>
      </p:sp>
      <p:sp>
        <p:nvSpPr>
          <p:cNvPr id="24" name="Text 22"/>
          <p:cNvSpPr txBox="1"/>
          <p:nvPr/>
        </p:nvSpPr>
        <p:spPr>
          <a:xfrm>
            <a:off x="952805" y="5243170"/>
            <a:ext cx="2638958" cy="19111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200" dirty="0">
                <a:solidFill>
                  <a:srgbClr val="1F293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Secure digital payments to farmers</a:t>
            </a:r>
            <a:endParaRPr lang="en-US" sz="1200" dirty="0"/>
          </a:p>
        </p:txBody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rcRect l="23899" r="23899"/>
          <a:stretch/>
        </p:blipFill>
        <p:spPr>
          <a:xfrm>
            <a:off x="6827825" y="0"/>
            <a:ext cx="5372100" cy="6858000"/>
          </a:xfrm>
          <a:prstGeom prst="rect">
            <a:avLst/>
          </a:prstGeom>
        </p:spPr>
      </p:pic>
      <p:sp>
        <p:nvSpPr>
          <p:cNvPr id="26" name="Shape 23"/>
          <p:cNvSpPr/>
          <p:nvPr/>
        </p:nvSpPr>
        <p:spPr>
          <a:xfrm>
            <a:off x="6827825" y="0"/>
            <a:ext cx="57607" cy="6858000"/>
          </a:xfrm>
          <a:prstGeom prst="rect">
            <a:avLst/>
          </a:prstGeom>
          <a:solidFill>
            <a:srgbClr val="2E7D32"/>
          </a:solidFill>
          <a:ln/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</p:sp>
      <p:sp>
        <p:nvSpPr>
          <p:cNvPr id="3" name="Shape 1"/>
          <p:cNvSpPr/>
          <p:nvPr/>
        </p:nvSpPr>
        <p:spPr>
          <a:xfrm>
            <a:off x="457200" y="1333195"/>
            <a:ext cx="2095805" cy="38405"/>
          </a:xfrm>
          <a:prstGeom prst="rect">
            <a:avLst/>
          </a:prstGeom>
          <a:solidFill>
            <a:srgbClr val="4CAF50"/>
          </a:solidFill>
          <a:ln/>
        </p:spPr>
      </p:sp>
      <p:sp>
        <p:nvSpPr>
          <p:cNvPr id="4" name="Shape 2"/>
          <p:cNvSpPr/>
          <p:nvPr/>
        </p:nvSpPr>
        <p:spPr>
          <a:xfrm>
            <a:off x="457200" y="2066544"/>
            <a:ext cx="85954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5" name="Shape 3"/>
          <p:cNvSpPr/>
          <p:nvPr/>
        </p:nvSpPr>
        <p:spPr>
          <a:xfrm>
            <a:off x="457200" y="2676449"/>
            <a:ext cx="85954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3286354"/>
            <a:ext cx="95098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7" name="Shape 5"/>
          <p:cNvSpPr/>
          <p:nvPr/>
        </p:nvSpPr>
        <p:spPr>
          <a:xfrm>
            <a:off x="3810305" y="2066544"/>
            <a:ext cx="85954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8" name="Shape 6"/>
          <p:cNvSpPr/>
          <p:nvPr/>
        </p:nvSpPr>
        <p:spPr>
          <a:xfrm>
            <a:off x="3810305" y="2676449"/>
            <a:ext cx="75895" cy="95098"/>
          </a:xfrm>
          <a:prstGeom prst="rect">
            <a:avLst/>
          </a:prstGeom>
          <a:solidFill>
            <a:srgbClr val="2E7D32"/>
          </a:solidFill>
          <a:ln/>
        </p:spPr>
      </p:sp>
      <p:sp>
        <p:nvSpPr>
          <p:cNvPr id="9" name="Shape 7"/>
          <p:cNvSpPr/>
          <p:nvPr/>
        </p:nvSpPr>
        <p:spPr>
          <a:xfrm>
            <a:off x="457200" y="6439205"/>
            <a:ext cx="6400800" cy="38405"/>
          </a:xfrm>
          <a:prstGeom prst="rect">
            <a:avLst/>
          </a:prstGeom>
          <a:solidFill>
            <a:srgbClr val="81C784"/>
          </a:solidFill>
          <a:ln/>
        </p:spPr>
      </p:sp>
      <p:sp>
        <p:nvSpPr>
          <p:cNvPr id="10" name="Text 8"/>
          <p:cNvSpPr txBox="1"/>
          <p:nvPr/>
        </p:nvSpPr>
        <p:spPr>
          <a:xfrm>
            <a:off x="457200" y="362102"/>
            <a:ext cx="6410858" cy="9052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Value Propositions — For Buyers &amp; Partners</a:t>
            </a:r>
            <a:endParaRPr lang="en-US" sz="3000" dirty="0"/>
          </a:p>
        </p:txBody>
      </p:sp>
      <p:sp>
        <p:nvSpPr>
          <p:cNvPr id="11" name="Text 9"/>
          <p:cNvSpPr txBox="1"/>
          <p:nvPr/>
        </p:nvSpPr>
        <p:spPr>
          <a:xfrm>
            <a:off x="457200" y="1628546"/>
            <a:ext cx="1252728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 Buyers</a:t>
            </a:r>
            <a:endParaRPr lang="en-US" sz="1600" dirty="0"/>
          </a:p>
        </p:txBody>
      </p:sp>
      <p:sp>
        <p:nvSpPr>
          <p:cNvPr id="12" name="Text 10"/>
          <p:cNvSpPr txBox="1"/>
          <p:nvPr/>
        </p:nvSpPr>
        <p:spPr>
          <a:xfrm>
            <a:off x="651967" y="2009851"/>
            <a:ext cx="2695651" cy="4956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Verified and quality produce sourcing</a:t>
            </a:r>
            <a:endParaRPr lang="en-US" sz="1500" dirty="0"/>
          </a:p>
        </p:txBody>
      </p:sp>
      <p:sp>
        <p:nvSpPr>
          <p:cNvPr id="13" name="Text 11"/>
          <p:cNvSpPr txBox="1"/>
          <p:nvPr/>
        </p:nvSpPr>
        <p:spPr>
          <a:xfrm>
            <a:off x="652882" y="2619756"/>
            <a:ext cx="2591410" cy="4956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Bulk purchase and supplier matching</a:t>
            </a:r>
            <a:endParaRPr lang="en-US" sz="1500" dirty="0"/>
          </a:p>
        </p:txBody>
      </p:sp>
      <p:sp>
        <p:nvSpPr>
          <p:cNvPr id="14" name="Text 12"/>
          <p:cNvSpPr txBox="1"/>
          <p:nvPr/>
        </p:nvSpPr>
        <p:spPr>
          <a:xfrm>
            <a:off x="662026" y="3228746"/>
            <a:ext cx="2086661" cy="4956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Transparent pricing &amp; traceability</a:t>
            </a:r>
            <a:endParaRPr lang="en-US" sz="1500" dirty="0"/>
          </a:p>
        </p:txBody>
      </p:sp>
      <p:sp>
        <p:nvSpPr>
          <p:cNvPr id="15" name="Text 13"/>
          <p:cNvSpPr txBox="1"/>
          <p:nvPr/>
        </p:nvSpPr>
        <p:spPr>
          <a:xfrm>
            <a:off x="3810305" y="1628546"/>
            <a:ext cx="1405433" cy="2478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 Partners</a:t>
            </a:r>
            <a:endParaRPr lang="en-US" sz="1600" dirty="0"/>
          </a:p>
        </p:txBody>
      </p:sp>
      <p:sp>
        <p:nvSpPr>
          <p:cNvPr id="16" name="Text 14"/>
          <p:cNvSpPr txBox="1"/>
          <p:nvPr/>
        </p:nvSpPr>
        <p:spPr>
          <a:xfrm>
            <a:off x="4009644" y="2009851"/>
            <a:ext cx="2419502" cy="4956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Access to verified farmer networks</a:t>
            </a:r>
            <a:endParaRPr lang="en-US" sz="1500" dirty="0"/>
          </a:p>
        </p:txBody>
      </p:sp>
      <p:sp>
        <p:nvSpPr>
          <p:cNvPr id="17" name="Text 15"/>
          <p:cNvSpPr txBox="1"/>
          <p:nvPr/>
        </p:nvSpPr>
        <p:spPr>
          <a:xfrm>
            <a:off x="3996842" y="2619756"/>
            <a:ext cx="2410358" cy="4956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500" dirty="0">
                <a:solidFill>
                  <a:srgbClr val="11182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Insights from aggregated agricultural data</a:t>
            </a:r>
            <a:endParaRPr lang="en-US" sz="1500" dirty="0"/>
          </a:p>
        </p:txBody>
      </p:sp>
      <p:sp>
        <p:nvSpPr>
          <p:cNvPr id="18" name="Shape 16"/>
          <p:cNvSpPr/>
          <p:nvPr/>
        </p:nvSpPr>
        <p:spPr>
          <a:xfrm>
            <a:off x="7315200" y="0"/>
            <a:ext cx="57607" cy="6858000"/>
          </a:xfrm>
          <a:prstGeom prst="rect">
            <a:avLst/>
          </a:prstGeom>
          <a:solidFill>
            <a:srgbClr val="2E7D32"/>
          </a:solidFill>
          <a:ln/>
        </p:spPr>
      </p:sp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248FE2DF-1059-1303-F6CB-3E7453257B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22" b="3122"/>
          <a:stretch/>
        </p:blipFill>
        <p:spPr>
          <a:xfrm>
            <a:off x="7369606" y="0"/>
            <a:ext cx="48764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820</Words>
  <Application>Microsoft Office PowerPoint</Application>
  <PresentationFormat>Widescreen</PresentationFormat>
  <Paragraphs>187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Inter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Generated by Gen-Spark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Multi-page HTML Content</dc:title>
  <dc:subject>PptxGenJS Presentation</dc:subject>
  <dc:creator>Visual Extract to PPTX Converter</dc:creator>
  <cp:lastModifiedBy>hp</cp:lastModifiedBy>
  <cp:revision>8</cp:revision>
  <dcterms:created xsi:type="dcterms:W3CDTF">2026-01-09T08:30:48Z</dcterms:created>
  <dcterms:modified xsi:type="dcterms:W3CDTF">2026-01-29T08:03:09Z</dcterms:modified>
</cp:coreProperties>
</file>